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0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7" r:id="rId3"/>
    <p:sldId id="258" r:id="rId4"/>
    <p:sldId id="278" r:id="rId5"/>
    <p:sldId id="259" r:id="rId6"/>
    <p:sldId id="287" r:id="rId7"/>
    <p:sldId id="274" r:id="rId8"/>
    <p:sldId id="262" r:id="rId9"/>
    <p:sldId id="263" r:id="rId10"/>
    <p:sldId id="264" r:id="rId11"/>
    <p:sldId id="275" r:id="rId12"/>
    <p:sldId id="266" r:id="rId13"/>
    <p:sldId id="267" r:id="rId14"/>
    <p:sldId id="268" r:id="rId15"/>
    <p:sldId id="269" r:id="rId16"/>
    <p:sldId id="270" r:id="rId17"/>
    <p:sldId id="276" r:id="rId18"/>
    <p:sldId id="282" r:id="rId19"/>
    <p:sldId id="283" r:id="rId20"/>
    <p:sldId id="272" r:id="rId21"/>
    <p:sldId id="281" r:id="rId22"/>
    <p:sldId id="277" r:id="rId23"/>
    <p:sldId id="279" r:id="rId24"/>
    <p:sldId id="280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81" d="100"/>
          <a:sy n="81" d="100"/>
        </p:scale>
        <p:origin x="-1032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handoutMaster" Target="handoutMasters/handoutMaster1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C0D640-FD07-B344-A37B-774940CABEDB}" type="datetime1">
              <a:rPr lang="en-US" smtClean="0"/>
              <a:t>12/14/14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82300B-92B2-AE4F-B72D-7ECDA2C18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3294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F7C369-D47E-F44E-A370-8655606019AE}" type="datetime1">
              <a:rPr lang="en-US" smtClean="0"/>
              <a:t>12/14/14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0CAAB9-C7AA-E444-BE70-81D1D2063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04465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0CAAB9-C7AA-E444-BE70-81D1D2063C4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2647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CAFD6-6926-3642-BA14-FB0084999DD7}" type="datetime1">
              <a:rPr lang="en-US" smtClean="0"/>
              <a:t>12/14/14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B9E2D-9A61-4649-BEEA-ADE57891A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002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A6EF9-4287-5545-B055-E59BC9BE3392}" type="datetime1">
              <a:rPr lang="en-US" smtClean="0"/>
              <a:t>12/14/14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B9E2D-9A61-4649-BEEA-ADE57891AFCC}" type="slidenum">
              <a:rPr lang="en-US" smtClean="0"/>
              <a:t>‹#›</a:t>
            </a:fld>
            <a:r>
              <a:rPr lang="en-US" smtClean="0"/>
              <a:t>/24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680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E0AB1-0E93-7544-8607-C6055ED73BA8}" type="datetime1">
              <a:rPr lang="en-US" smtClean="0"/>
              <a:t>12/14/14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B9E2D-9A61-4649-BEEA-ADE57891A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644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EC729-7856-464D-8A0D-05A274C0FAAE}" type="datetime1">
              <a:rPr lang="en-US" smtClean="0"/>
              <a:t>12/14/14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B9E2D-9A61-4649-BEEA-ADE57891A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65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EA76F-6A1A-1441-8D60-D95ADC666A63}" type="datetime1">
              <a:rPr lang="en-US" smtClean="0"/>
              <a:t>12/14/14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B9E2D-9A61-4649-BEEA-ADE57891A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956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C340-CA1E-CA4C-BC6C-B0F43959D3F2}" type="datetime1">
              <a:rPr lang="en-US" smtClean="0"/>
              <a:t>12/14/14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B9E2D-9A61-4649-BEEA-ADE57891A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67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A7C3A-C07D-4843-9253-D9CFCFD17D6D}" type="datetime1">
              <a:rPr lang="en-US" smtClean="0"/>
              <a:t>12/14/14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B9E2D-9A61-4649-BEEA-ADE57891A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694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0E9BB-5282-894A-A5A0-63AF6F7C6591}" type="datetime1">
              <a:rPr lang="en-US" smtClean="0"/>
              <a:t>12/14/14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B9E2D-9A61-4649-BEEA-ADE57891A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718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C3350-6FAE-C94F-BB36-27B50CE14DED}" type="datetime1">
              <a:rPr lang="en-US" smtClean="0"/>
              <a:t>12/14/14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B9E2D-9A61-4649-BEEA-ADE57891A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777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5901E-E42B-D04B-947A-05D4E3392FDD}" type="datetime1">
              <a:rPr lang="en-US" smtClean="0"/>
              <a:t>12/14/14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B9E2D-9A61-4649-BEEA-ADE57891A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090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CEDD3-5EFA-244C-BB4E-E8D028996E5C}" type="datetime1">
              <a:rPr lang="en-US" smtClean="0"/>
              <a:t>12/14/14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B9E2D-9A61-4649-BEEA-ADE57891A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352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D6C794-32A4-3B47-A6DC-39DF773A0918}" type="datetime1">
              <a:rPr lang="en-US" smtClean="0"/>
              <a:t>12/14/14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AB9E2D-9A61-4649-BEEA-ADE57891AFCC}" type="slidenum">
              <a:rPr lang="en-US" smtClean="0"/>
              <a:t>‹#›</a:t>
            </a:fld>
            <a:r>
              <a:rPr lang="en-US" smtClean="0"/>
              <a:t>/24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59291" y="129693"/>
            <a:ext cx="935962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863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tags" Target="../tags/tag4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1" Type="http://schemas.openxmlformats.org/officeDocument/2006/relationships/tags" Target="../tags/tag5.x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tags" Target="../tags/tag6.xml"/><Relationship Id="rId2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yzcao@cs.columbia.edu" TargetMode="External"/><Relationship Id="rId3" Type="http://schemas.openxmlformats.org/officeDocument/2006/relationships/hyperlink" Target="http://www.yinzhicao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520" y="1879952"/>
            <a:ext cx="8607040" cy="1846961"/>
          </a:xfrm>
        </p:spPr>
        <p:txBody>
          <a:bodyPr>
            <a:noAutofit/>
          </a:bodyPr>
          <a:lstStyle/>
          <a:p>
            <a:r>
              <a:rPr lang="en-US" sz="4400" dirty="0" err="1"/>
              <a:t>JShield</a:t>
            </a:r>
            <a:r>
              <a:rPr lang="en-US" sz="4400" dirty="0"/>
              <a:t>: Towards Real-time and Vulnerability-based Detection of Polluted Drive-by Download Attacks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0912" y="4422779"/>
            <a:ext cx="7384181" cy="2385763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Yinzhi Cao*</a:t>
            </a:r>
            <a:r>
              <a:rPr lang="en-US" dirty="0" smtClean="0">
                <a:solidFill>
                  <a:schemeClr val="tx1"/>
                </a:solidFill>
              </a:rPr>
              <a:t>, Xiang Pan**, Yan Chen** and </a:t>
            </a:r>
            <a:r>
              <a:rPr lang="en-US" dirty="0" err="1" smtClean="0">
                <a:solidFill>
                  <a:schemeClr val="tx1"/>
                </a:solidFill>
              </a:rPr>
              <a:t>Jianwei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Zhuge</a:t>
            </a:r>
            <a:r>
              <a:rPr lang="en-US" dirty="0" smtClean="0">
                <a:solidFill>
                  <a:schemeClr val="tx1"/>
                </a:solidFill>
              </a:rPr>
              <a:t>***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* Columbia University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** Northwestern University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*** Tsinghua University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893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33"/>
    </mc:Choice>
    <mc:Fallback xmlns="">
      <p:transition xmlns:p14="http://schemas.microsoft.com/office/powerpoint/2010/main" spd="slow" advTm="40033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Outline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440362"/>
          </a:xfrm>
        </p:spPr>
        <p:txBody>
          <a:bodyPr>
            <a:normAutofit/>
          </a:bodyPr>
          <a:lstStyle/>
          <a:p>
            <a:r>
              <a:rPr kumimoji="1" lang="en-US" altLang="zh-CN" b="1" dirty="0" smtClean="0"/>
              <a:t>Introduction, Background and Overview</a:t>
            </a:r>
          </a:p>
          <a:p>
            <a:r>
              <a:rPr kumimoji="1" lang="en-US" altLang="zh-CN" dirty="0" smtClean="0"/>
              <a:t>Motivation</a:t>
            </a:r>
          </a:p>
          <a:p>
            <a:r>
              <a:rPr kumimoji="1" lang="en-US" altLang="zh-CN" dirty="0" smtClean="0"/>
              <a:t>Design</a:t>
            </a:r>
          </a:p>
          <a:p>
            <a:r>
              <a:rPr kumimoji="1" lang="en-US" altLang="zh-CN" dirty="0" smtClean="0"/>
              <a:t>Evaluation</a:t>
            </a:r>
          </a:p>
          <a:p>
            <a:r>
              <a:rPr kumimoji="1" lang="en-US" altLang="zh-CN" dirty="0" smtClean="0"/>
              <a:t>Conclusion</a:t>
            </a:r>
            <a:endParaRPr kumimoji="1" lang="zh-CN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B9E2D-9A61-4649-BEEA-ADE57891AFCC}" type="slidenum">
              <a:rPr lang="en-US" smtClean="0"/>
              <a:t>2</a:t>
            </a:fld>
            <a:r>
              <a:rPr lang="en-US" smtClean="0"/>
              <a:t>/24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06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342"/>
    </mc:Choice>
    <mc:Fallback xmlns="">
      <p:transition xmlns:p14="http://schemas.microsoft.com/office/powerpoint/2010/main" spd="slow" advTm="1934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 smtClean="0"/>
              <a:t>Introduction and Background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Drive-by download Attack</a:t>
            </a:r>
          </a:p>
          <a:p>
            <a:pPr lvl="1"/>
            <a:r>
              <a:rPr lang="en-US" altLang="zh-CN" dirty="0" smtClean="0"/>
              <a:t>Unintended download of malicious computer software from the Internet, which is usually due to a browser vulnerability, such as buffer and heap overflow.</a:t>
            </a:r>
          </a:p>
          <a:p>
            <a:r>
              <a:rPr lang="en-US" dirty="0"/>
              <a:t>Approximately 1.3% of the incoming search queries (millions per day) to Google returned at least one URL with a </a:t>
            </a:r>
            <a:r>
              <a:rPr lang="en-US" dirty="0" smtClean="0"/>
              <a:t>drive-by download </a:t>
            </a:r>
            <a:r>
              <a:rPr lang="en-US" dirty="0"/>
              <a:t>attack.</a:t>
            </a:r>
          </a:p>
          <a:p>
            <a:pPr lvl="1"/>
            <a:endParaRPr lang="en-US" altLang="zh-CN" dirty="0" smtClean="0"/>
          </a:p>
          <a:p>
            <a:endParaRPr kumimoji="1" lang="zh-CN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B9E2D-9A61-4649-BEEA-ADE57891AFCC}" type="slidenum">
              <a:rPr lang="en-US" smtClean="0"/>
              <a:t>3</a:t>
            </a:fld>
            <a:r>
              <a:rPr lang="en-US" smtClean="0"/>
              <a:t>/24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707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624"/>
    </mc:Choice>
    <mc:Fallback xmlns="">
      <p:transition xmlns:p14="http://schemas.microsoft.com/office/powerpoint/2010/main" spd="slow" advTm="48624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400"/>
            <a:ext cx="9144000" cy="654450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B9E2D-9A61-4649-BEEA-ADE57891AFCC}" type="slidenum">
              <a:rPr lang="en-US" smtClean="0"/>
              <a:t>4</a:t>
            </a:fld>
            <a:r>
              <a:rPr lang="en-US" smtClean="0"/>
              <a:t>/24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934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063"/>
    </mc:Choice>
    <mc:Fallback xmlns="">
      <p:transition xmlns:p14="http://schemas.microsoft.com/office/powerpoint/2010/main" spd="slow" advTm="82063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160"/>
            <a:ext cx="8229600" cy="1143000"/>
          </a:xfrm>
        </p:spPr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39900"/>
            <a:ext cx="8839200" cy="4525963"/>
          </a:xfrm>
        </p:spPr>
        <p:txBody>
          <a:bodyPr>
            <a:noAutofit/>
          </a:bodyPr>
          <a:lstStyle/>
          <a:p>
            <a:pPr marL="342900" lvl="1" indent="-342900">
              <a:buFontTx/>
              <a:buChar char="•"/>
            </a:pPr>
            <a:r>
              <a:rPr lang="en-US" sz="2800" dirty="0"/>
              <a:t>A reactive vulnerability-based approach to match malicious JavaScript samples targeting drive-by download attacks.</a:t>
            </a:r>
          </a:p>
          <a:p>
            <a:pPr marL="342900" lvl="1" indent="-342900">
              <a:buFontTx/>
              <a:buChar char="•"/>
            </a:pPr>
            <a:r>
              <a:rPr lang="en-US" sz="2800" dirty="0" err="1"/>
              <a:t>JShield</a:t>
            </a:r>
            <a:r>
              <a:rPr lang="en-US" sz="2800" dirty="0"/>
              <a:t> (&gt; 4,000 additional lines of code integrated into </a:t>
            </a:r>
            <a:r>
              <a:rPr lang="en-US" sz="2800" dirty="0" err="1"/>
              <a:t>WebKit</a:t>
            </a:r>
            <a:r>
              <a:rPr lang="en-US" sz="2800" dirty="0"/>
              <a:t>) has been adopted by Huawei, the </a:t>
            </a:r>
            <a:r>
              <a:rPr lang="en-US" sz="2800" dirty="0" smtClean="0"/>
              <a:t>world’s </a:t>
            </a:r>
            <a:r>
              <a:rPr lang="en-US" sz="2800" dirty="0"/>
              <a:t>largest telecommunication equipment maker.</a:t>
            </a:r>
          </a:p>
          <a:p>
            <a:pPr marL="342900" lvl="1" indent="-342900">
              <a:buFontTx/>
              <a:buChar char="•"/>
            </a:pPr>
            <a:r>
              <a:rPr lang="en-US" sz="2800" dirty="0"/>
              <a:t>I spent two months at Huawei in 2012 and 2013 respectively to help them test </a:t>
            </a:r>
            <a:r>
              <a:rPr lang="en-US" sz="2800" dirty="0" err="1"/>
              <a:t>JShield</a:t>
            </a:r>
            <a:r>
              <a:rPr lang="en-US" sz="2800" dirty="0"/>
              <a:t> with millions of real-world samples.</a:t>
            </a:r>
          </a:p>
          <a:p>
            <a:pPr marL="342900" lvl="1" indent="-342900">
              <a:buFontTx/>
              <a:buChar char="•"/>
            </a:pPr>
            <a:r>
              <a:rPr lang="en-US" sz="2800" dirty="0" err="1"/>
              <a:t>JShield</a:t>
            </a:r>
            <a:r>
              <a:rPr lang="en-US" sz="2800" dirty="0"/>
              <a:t> is filed under a U.S. patent </a:t>
            </a:r>
            <a:r>
              <a:rPr lang="en-US" dirty="0"/>
              <a:t>(14/207,665)</a:t>
            </a:r>
            <a:r>
              <a:rPr lang="en-US" sz="2800" dirty="0" smtClean="0"/>
              <a:t>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B9E2D-9A61-4649-BEEA-ADE57891AFCC}" type="slidenum">
              <a:rPr lang="en-US" smtClean="0"/>
              <a:t>5</a:t>
            </a:fld>
            <a:r>
              <a:rPr lang="en-US" smtClean="0"/>
              <a:t>/24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0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231"/>
    </mc:Choice>
    <mc:Fallback xmlns="">
      <p:transition xmlns:p14="http://schemas.microsoft.com/office/powerpoint/2010/main" spd="slow" advTm="48231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Deployment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Server Side</a:t>
            </a:r>
          </a:p>
          <a:p>
            <a:pPr lvl="1"/>
            <a:r>
              <a:rPr lang="en-US" dirty="0" smtClean="0"/>
              <a:t>The Web Application Firewalls (WAF) or Web IDS/IPS</a:t>
            </a:r>
          </a:p>
          <a:p>
            <a:pPr lvl="1"/>
            <a:r>
              <a:rPr lang="en-US" dirty="0" smtClean="0"/>
              <a:t>Web malware scanning services</a:t>
            </a:r>
          </a:p>
          <a:p>
            <a:r>
              <a:rPr lang="en-US" dirty="0" smtClean="0"/>
              <a:t>Client Side</a:t>
            </a:r>
          </a:p>
          <a:p>
            <a:pPr lvl="1"/>
            <a:r>
              <a:rPr lang="en-US" dirty="0" smtClean="0"/>
              <a:t>Part of Anti-virus Software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B9E2D-9A61-4649-BEEA-ADE57891AFCC}" type="slidenum">
              <a:rPr lang="en-US" smtClean="0"/>
              <a:t>6</a:t>
            </a:fld>
            <a:r>
              <a:rPr lang="en-US" smtClean="0"/>
              <a:t>/24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933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Outline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440362"/>
          </a:xfrm>
        </p:spPr>
        <p:txBody>
          <a:bodyPr>
            <a:normAutofit/>
          </a:bodyPr>
          <a:lstStyle/>
          <a:p>
            <a:r>
              <a:rPr kumimoji="1" lang="en-US" altLang="zh-CN" dirty="0" smtClean="0"/>
              <a:t>Introduction, Background and Overview</a:t>
            </a:r>
          </a:p>
          <a:p>
            <a:r>
              <a:rPr kumimoji="1" lang="en-US" altLang="zh-CN" b="1" dirty="0" smtClean="0"/>
              <a:t>Motivation</a:t>
            </a:r>
          </a:p>
          <a:p>
            <a:r>
              <a:rPr kumimoji="1" lang="en-US" altLang="zh-CN" dirty="0" smtClean="0"/>
              <a:t>Design</a:t>
            </a:r>
          </a:p>
          <a:p>
            <a:r>
              <a:rPr kumimoji="1" lang="en-US" altLang="zh-CN" dirty="0" smtClean="0"/>
              <a:t>Evaluation</a:t>
            </a:r>
          </a:p>
          <a:p>
            <a:r>
              <a:rPr kumimoji="1" lang="en-US" altLang="zh-CN" dirty="0" smtClean="0"/>
              <a:t>Conclusion</a:t>
            </a:r>
            <a:endParaRPr kumimoji="1" lang="zh-CN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B9E2D-9A61-4649-BEEA-ADE57891AFCC}" type="slidenum">
              <a:rPr lang="en-US" smtClean="0"/>
              <a:t>7</a:t>
            </a:fld>
            <a:r>
              <a:rPr lang="en-US" smtClean="0"/>
              <a:t>/24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140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831"/>
    </mc:Choice>
    <mc:Fallback xmlns="">
      <p:transition xmlns:p14="http://schemas.microsoft.com/office/powerpoint/2010/main" spd="slow" advTm="15831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Attackers will change existing malicious JavaScript code to evade detection, called sample pollution:</a:t>
            </a:r>
          </a:p>
          <a:p>
            <a:pPr lvl="1"/>
            <a:r>
              <a:rPr lang="en-US" dirty="0" smtClean="0"/>
              <a:t>Embedded inside DOM events, such as mouse moves.</a:t>
            </a:r>
          </a:p>
          <a:p>
            <a:pPr lvl="1"/>
            <a:r>
              <a:rPr lang="en-US" dirty="0" smtClean="0"/>
              <a:t>Injected and interleaved with benign JavaScript code.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B9E2D-9A61-4649-BEEA-ADE57891AFCC}" type="slidenum">
              <a:rPr lang="en-US" smtClean="0"/>
              <a:t>8</a:t>
            </a:fld>
            <a:r>
              <a:rPr lang="en-US" smtClean="0"/>
              <a:t>/24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931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231"/>
    </mc:Choice>
    <mc:Fallback xmlns="">
      <p:transition xmlns:p14="http://schemas.microsoft.com/office/powerpoint/2010/main" spd="slow" advTm="53231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Motivation Cont’d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B9E2D-9A61-4649-BEEA-ADE57891AFCC}" type="slidenum">
              <a:rPr lang="en-US" smtClean="0"/>
              <a:t>9</a:t>
            </a:fld>
            <a:r>
              <a:rPr lang="en-US" smtClean="0"/>
              <a:t>/24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675021"/>
              </p:ext>
            </p:extLst>
          </p:nvPr>
        </p:nvGraphicFramePr>
        <p:xfrm>
          <a:off x="457200" y="2438400"/>
          <a:ext cx="8382000" cy="30429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200400"/>
                <a:gridCol w="2590800"/>
                <a:gridCol w="2590800"/>
              </a:tblGrid>
              <a:tr h="381000">
                <a:tc>
                  <a:txBody>
                    <a:bodyPr/>
                    <a:lstStyle/>
                    <a:p>
                      <a:r>
                        <a:rPr lang="en-US" dirty="0" smtClean="0"/>
                        <a:t>Anti-virus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Software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Original Samples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Polluted Samples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Avira Antivirus Premium 2013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98.00%</a:t>
                      </a:r>
                      <a:r>
                        <a:rPr lang="en-US" baseline="0" dirty="0" smtClean="0"/>
                        <a:t> (1176/1200)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0.58% (7/1200)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AVG Internet Security 2013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89.33%</a:t>
                      </a:r>
                      <a:r>
                        <a:rPr lang="en-US" baseline="0" dirty="0" smtClean="0"/>
                        <a:t> (1072/1200)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3.58% (43/1200)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Kaspersky Internet Security 2012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92.41% (1109/1200)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2.00% (24/1200)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Norton Internet Security</a:t>
                      </a:r>
                    </a:p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20.67% (248/1200)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0.08% (1/1200)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Trend Micro Titanium Internet Security 2013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87.58%</a:t>
                      </a:r>
                      <a:r>
                        <a:rPr lang="en-US" baseline="0" dirty="0" smtClean="0"/>
                        <a:t> (1051/1200)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2.00% (24/1200)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85800" y="1708868"/>
            <a:ext cx="41148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400" i="0" dirty="0" smtClean="0">
                <a:solidFill>
                  <a:schemeClr val="tx1"/>
                </a:solidFill>
              </a:rPr>
              <a:t>Top Vendors in Industry:</a:t>
            </a:r>
            <a:endParaRPr lang="en-US" sz="2400" i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343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742"/>
    </mc:Choice>
    <mc:Fallback xmlns="">
      <p:transition xmlns:p14="http://schemas.microsoft.com/office/powerpoint/2010/main" spd="slow" advTm="10674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Motivation </a:t>
            </a:r>
            <a:r>
              <a:rPr lang="en-US" dirty="0"/>
              <a:t>Cont’d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B9E2D-9A61-4649-BEEA-ADE57891AFCC}" type="slidenum">
              <a:rPr lang="en-US" smtClean="0"/>
              <a:t>10</a:t>
            </a:fld>
            <a:r>
              <a:rPr lang="en-US" smtClean="0"/>
              <a:t>/24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8785501"/>
              </p:ext>
            </p:extLst>
          </p:nvPr>
        </p:nvGraphicFramePr>
        <p:xfrm>
          <a:off x="457200" y="2819400"/>
          <a:ext cx="8382000" cy="11125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794000"/>
                <a:gridCol w="2794000"/>
                <a:gridCol w="2794000"/>
              </a:tblGrid>
              <a:tr h="381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Original Samples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Polluted Samples</a:t>
                      </a:r>
                    </a:p>
                  </a:txBody>
                  <a:tcPr/>
                </a:tc>
              </a:tr>
              <a:tr h="350050">
                <a:tc>
                  <a:txBody>
                    <a:bodyPr/>
                    <a:lstStyle/>
                    <a:p>
                      <a:r>
                        <a:rPr lang="en-US" dirty="0" smtClean="0"/>
                        <a:t>True Positive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93.1%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36.7%</a:t>
                      </a:r>
                      <a:endParaRPr lang="en-US" dirty="0"/>
                    </a:p>
                  </a:txBody>
                  <a:tcPr/>
                </a:tc>
              </a:tr>
              <a:tr h="350050">
                <a:tc>
                  <a:txBody>
                    <a:bodyPr/>
                    <a:lstStyle/>
                    <a:p>
                      <a:r>
                        <a:rPr lang="en-US" dirty="0" smtClean="0"/>
                        <a:t>False Positive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0.5%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819400" y="2362200"/>
            <a:ext cx="373380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800" i="0" dirty="0" smtClean="0">
                <a:solidFill>
                  <a:schemeClr val="tx1"/>
                </a:solidFill>
              </a:rPr>
              <a:t>Detection Rate of </a:t>
            </a:r>
            <a:r>
              <a:rPr lang="en-US" sz="1800" i="0" dirty="0" err="1" smtClean="0">
                <a:solidFill>
                  <a:schemeClr val="tx1"/>
                </a:solidFill>
              </a:rPr>
              <a:t>Zozzle</a:t>
            </a:r>
            <a:r>
              <a:rPr lang="en-US" sz="1800" i="0" dirty="0" smtClean="0">
                <a:solidFill>
                  <a:schemeClr val="tx1"/>
                </a:solidFill>
              </a:rPr>
              <a:t> [1]</a:t>
            </a:r>
            <a:endParaRPr lang="en-US" sz="1800" i="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1861268"/>
            <a:ext cx="4724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400" i="0" dirty="0" smtClean="0">
                <a:solidFill>
                  <a:schemeClr val="tx1"/>
                </a:solidFill>
              </a:rPr>
              <a:t>State-of-the-art Research Work:</a:t>
            </a:r>
            <a:endParaRPr lang="en-US" sz="2400" i="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3400" y="5410200"/>
            <a:ext cx="8229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000" i="0" dirty="0" smtClean="0">
                <a:solidFill>
                  <a:schemeClr val="tx1"/>
                </a:solidFill>
              </a:rPr>
              <a:t>[1] </a:t>
            </a:r>
            <a:r>
              <a:rPr lang="en-US" sz="2000" i="0" dirty="0" err="1" smtClean="0">
                <a:solidFill>
                  <a:schemeClr val="tx1"/>
                </a:solidFill>
              </a:rPr>
              <a:t>Curtsinger</a:t>
            </a:r>
            <a:r>
              <a:rPr lang="en-US" sz="2000" i="0" dirty="0">
                <a:solidFill>
                  <a:schemeClr val="tx1"/>
                </a:solidFill>
              </a:rPr>
              <a:t>, Charlie, Benjamin </a:t>
            </a:r>
            <a:r>
              <a:rPr lang="en-US" sz="2000" i="0" dirty="0" err="1">
                <a:solidFill>
                  <a:schemeClr val="tx1"/>
                </a:solidFill>
              </a:rPr>
              <a:t>Livshits</a:t>
            </a:r>
            <a:r>
              <a:rPr lang="en-US" sz="2000" i="0" dirty="0">
                <a:solidFill>
                  <a:schemeClr val="tx1"/>
                </a:solidFill>
              </a:rPr>
              <a:t>, Benjamin G. Zorn, and Christian Seifert. "ZOZZLE: Fast and Precise In-Browser JavaScript Malware Detection." In </a:t>
            </a:r>
            <a:r>
              <a:rPr lang="en-US" sz="2000" dirty="0">
                <a:solidFill>
                  <a:schemeClr val="tx1"/>
                </a:solidFill>
              </a:rPr>
              <a:t>USENIX Security Symposium</a:t>
            </a:r>
            <a:r>
              <a:rPr lang="en-US" sz="2000" i="0" dirty="0">
                <a:solidFill>
                  <a:schemeClr val="tx1"/>
                </a:solidFill>
              </a:rPr>
              <a:t>, pp. 33-48. 2011.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666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198"/>
    </mc:Choice>
    <mc:Fallback xmlns="">
      <p:transition xmlns:p14="http://schemas.microsoft.com/office/powerpoint/2010/main" spd="slow" advTm="88198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Outline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440362"/>
          </a:xfrm>
        </p:spPr>
        <p:txBody>
          <a:bodyPr>
            <a:normAutofit/>
          </a:bodyPr>
          <a:lstStyle/>
          <a:p>
            <a:r>
              <a:rPr kumimoji="1" lang="en-US" altLang="zh-CN" dirty="0" smtClean="0"/>
              <a:t>Introduction, Background and Overview</a:t>
            </a:r>
          </a:p>
          <a:p>
            <a:r>
              <a:rPr kumimoji="1" lang="en-US" altLang="zh-CN" dirty="0" smtClean="0"/>
              <a:t>Motivation</a:t>
            </a:r>
          </a:p>
          <a:p>
            <a:r>
              <a:rPr kumimoji="1" lang="en-US" altLang="zh-CN" b="1" dirty="0" smtClean="0"/>
              <a:t>Design</a:t>
            </a:r>
          </a:p>
          <a:p>
            <a:r>
              <a:rPr kumimoji="1" lang="en-US" altLang="zh-CN" dirty="0" smtClean="0"/>
              <a:t>Evaluation</a:t>
            </a:r>
          </a:p>
          <a:p>
            <a:r>
              <a:rPr kumimoji="1" lang="en-US" altLang="zh-CN" dirty="0" smtClean="0"/>
              <a:t>Conclusion</a:t>
            </a:r>
            <a:endParaRPr kumimoji="1" lang="zh-CN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B9E2D-9A61-4649-BEEA-ADE57891AFCC}" type="slidenum">
              <a:rPr lang="en-US" smtClean="0"/>
              <a:t>11</a:t>
            </a:fld>
            <a:r>
              <a:rPr lang="en-US" smtClean="0"/>
              <a:t>/24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140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261"/>
    </mc:Choice>
    <mc:Fallback xmlns="">
      <p:transition xmlns:p14="http://schemas.microsoft.com/office/powerpoint/2010/main" spd="slow" advTm="32261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Solution Space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B9E2D-9A61-4649-BEEA-ADE57891AFCC}" type="slidenum">
              <a:rPr lang="en-US" smtClean="0"/>
              <a:t>12</a:t>
            </a:fld>
            <a:r>
              <a:rPr lang="en-US" smtClean="0"/>
              <a:t>/24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 bwMode="auto">
          <a:xfrm>
            <a:off x="1219200" y="5638800"/>
            <a:ext cx="6324600" cy="0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 flipV="1">
            <a:off x="1600200" y="1600200"/>
            <a:ext cx="0" cy="4419600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Rectangle 12"/>
          <p:cNvSpPr/>
          <p:nvPr/>
        </p:nvSpPr>
        <p:spPr>
          <a:xfrm>
            <a:off x="1905000" y="1600200"/>
            <a:ext cx="1905000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i="0" dirty="0">
                <a:solidFill>
                  <a:schemeClr val="tx1"/>
                </a:solidFill>
              </a:rPr>
              <a:t>Turing </a:t>
            </a:r>
            <a:r>
              <a:rPr lang="en-US" sz="2400" i="0" dirty="0" smtClean="0">
                <a:solidFill>
                  <a:schemeClr val="tx1"/>
                </a:solidFill>
              </a:rPr>
              <a:t>Machine Signature</a:t>
            </a:r>
            <a:endParaRPr lang="en-US" sz="2400" i="0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 rot="16200000">
            <a:off x="373326" y="3422976"/>
            <a:ext cx="1668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i="0" dirty="0" smtClean="0">
                <a:solidFill>
                  <a:schemeClr val="tx1"/>
                </a:solidFill>
              </a:rPr>
              <a:t>Accuracy</a:t>
            </a:r>
            <a:endParaRPr lang="en-US" sz="2400" i="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 rot="16200000">
            <a:off x="678841" y="1540193"/>
            <a:ext cx="11036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i="0" dirty="0" smtClean="0">
                <a:solidFill>
                  <a:schemeClr val="tx1"/>
                </a:solidFill>
              </a:rPr>
              <a:t>High</a:t>
            </a:r>
            <a:endParaRPr lang="en-US" sz="2400" i="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 rot="3213885">
            <a:off x="679898" y="5735830"/>
            <a:ext cx="11036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i="0" dirty="0" smtClean="0">
                <a:solidFill>
                  <a:schemeClr val="tx1"/>
                </a:solidFill>
              </a:rPr>
              <a:t>Low</a:t>
            </a:r>
            <a:endParaRPr lang="en-US" sz="2400" i="0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897350" y="5638800"/>
            <a:ext cx="11036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i="0" dirty="0" smtClean="0">
                <a:solidFill>
                  <a:schemeClr val="tx1"/>
                </a:solidFill>
              </a:rPr>
              <a:t>High</a:t>
            </a:r>
            <a:endParaRPr lang="en-US" sz="2400" i="0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343400" y="1627100"/>
            <a:ext cx="1828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b="1" i="0" dirty="0" err="1" smtClean="0">
                <a:solidFill>
                  <a:schemeClr val="tx1"/>
                </a:solidFill>
              </a:rPr>
              <a:t>JShield</a:t>
            </a:r>
            <a:r>
              <a:rPr lang="en-US" sz="2400" b="1" i="0" dirty="0" smtClean="0">
                <a:solidFill>
                  <a:schemeClr val="tx1"/>
                </a:solidFill>
              </a:rPr>
              <a:t> Signature</a:t>
            </a:r>
            <a:endParaRPr lang="en-US" sz="2400" b="1" i="0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096000" y="1600200"/>
            <a:ext cx="1752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i="0" dirty="0" smtClean="0">
                <a:solidFill>
                  <a:schemeClr val="tx1"/>
                </a:solidFill>
              </a:rPr>
              <a:t>Ideal Signature</a:t>
            </a:r>
            <a:endParaRPr lang="en-US" sz="2400" i="0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741384" y="5692069"/>
            <a:ext cx="1668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i="0" dirty="0" smtClean="0">
                <a:solidFill>
                  <a:schemeClr val="tx1"/>
                </a:solidFill>
              </a:rPr>
              <a:t>Speed</a:t>
            </a:r>
            <a:endParaRPr lang="en-US" sz="2400" i="0" dirty="0">
              <a:solidFill>
                <a:schemeClr val="tx1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3276600" y="2057400"/>
            <a:ext cx="990600" cy="0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3" name="Rectangle 22"/>
          <p:cNvSpPr/>
          <p:nvPr/>
        </p:nvSpPr>
        <p:spPr>
          <a:xfrm>
            <a:off x="3733800" y="3392472"/>
            <a:ext cx="1905000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i="0" dirty="0" smtClean="0">
                <a:solidFill>
                  <a:schemeClr val="tx1"/>
                </a:solidFill>
              </a:rPr>
              <a:t>Symbolic Constraint Signature</a:t>
            </a:r>
            <a:endParaRPr lang="en-US" sz="2400" i="0" dirty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096000" y="4618470"/>
            <a:ext cx="2057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i="0" dirty="0" smtClean="0">
                <a:solidFill>
                  <a:schemeClr val="tx1"/>
                </a:solidFill>
              </a:rPr>
              <a:t>Regular Expression</a:t>
            </a:r>
            <a:endParaRPr lang="en-US" sz="2400" i="0" dirty="0">
              <a:solidFill>
                <a:schemeClr val="tx1"/>
              </a:solidFill>
            </a:endParaRPr>
          </a:p>
        </p:txBody>
      </p:sp>
      <p:cxnSp>
        <p:nvCxnSpPr>
          <p:cNvPr id="25" name="Straight Arrow Connector 24"/>
          <p:cNvCxnSpPr/>
          <p:nvPr/>
        </p:nvCxnSpPr>
        <p:spPr bwMode="auto">
          <a:xfrm flipV="1">
            <a:off x="6953875" y="2495030"/>
            <a:ext cx="0" cy="2098040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7" name="Straight Arrow Connector 26"/>
          <p:cNvCxnSpPr/>
          <p:nvPr/>
        </p:nvCxnSpPr>
        <p:spPr bwMode="auto">
          <a:xfrm flipV="1">
            <a:off x="5334000" y="2390177"/>
            <a:ext cx="838200" cy="1049020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36" name="Group 35"/>
          <p:cNvGrpSpPr/>
          <p:nvPr/>
        </p:nvGrpSpPr>
        <p:grpSpPr>
          <a:xfrm>
            <a:off x="6744325" y="3368880"/>
            <a:ext cx="419100" cy="312384"/>
            <a:chOff x="2857500" y="3653808"/>
            <a:chExt cx="419100" cy="312384"/>
          </a:xfrm>
        </p:grpSpPr>
        <p:cxnSp>
          <p:nvCxnSpPr>
            <p:cNvPr id="31" name="Straight Connector 30"/>
            <p:cNvCxnSpPr/>
            <p:nvPr/>
          </p:nvCxnSpPr>
          <p:spPr bwMode="auto">
            <a:xfrm>
              <a:off x="2857500" y="3653808"/>
              <a:ext cx="419100" cy="308592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flipH="1">
              <a:off x="2857500" y="3653808"/>
              <a:ext cx="419100" cy="312384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7" name="Group 36"/>
          <p:cNvGrpSpPr/>
          <p:nvPr/>
        </p:nvGrpSpPr>
        <p:grpSpPr>
          <a:xfrm>
            <a:off x="5562600" y="2743200"/>
            <a:ext cx="419100" cy="312384"/>
            <a:chOff x="2857500" y="3653808"/>
            <a:chExt cx="419100" cy="312384"/>
          </a:xfrm>
        </p:grpSpPr>
        <p:cxnSp>
          <p:nvCxnSpPr>
            <p:cNvPr id="38" name="Straight Connector 37"/>
            <p:cNvCxnSpPr/>
            <p:nvPr/>
          </p:nvCxnSpPr>
          <p:spPr bwMode="auto">
            <a:xfrm>
              <a:off x="2857500" y="3653808"/>
              <a:ext cx="419100" cy="308592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Connector 38"/>
            <p:cNvCxnSpPr/>
            <p:nvPr/>
          </p:nvCxnSpPr>
          <p:spPr bwMode="auto">
            <a:xfrm flipH="1">
              <a:off x="2857500" y="3653808"/>
              <a:ext cx="419100" cy="312384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3537836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5652"/>
    </mc:Choice>
    <mc:Fallback xmlns="">
      <p:transition xmlns:p14="http://schemas.microsoft.com/office/powerpoint/2010/main" spd="slow" advTm="13565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3" grpId="0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System Architecture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B9E2D-9A61-4649-BEEA-ADE57891AFCC}" type="slidenum">
              <a:rPr lang="en-US" smtClean="0"/>
              <a:t>13</a:t>
            </a:fld>
            <a:r>
              <a:rPr lang="en-US" smtClean="0"/>
              <a:t>/24</a:t>
            </a:r>
            <a:endParaRPr lang="en-US" dirty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56572"/>
            <a:ext cx="8763000" cy="4515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/>
          <p:cNvSpPr/>
          <p:nvPr/>
        </p:nvSpPr>
        <p:spPr bwMode="auto">
          <a:xfrm>
            <a:off x="6324599" y="3276600"/>
            <a:ext cx="1752601" cy="1600200"/>
          </a:xfrm>
          <a:prstGeom prst="ellipse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0" i="1" u="none" strike="noStrike" cap="none" normalizeH="0" baseline="0" smtClean="0">
              <a:ln>
                <a:noFill/>
              </a:ln>
              <a:solidFill>
                <a:schemeClr val="folHlink"/>
              </a:solidFill>
              <a:effectLst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50981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531"/>
    </mc:Choice>
    <mc:Fallback xmlns="">
      <p:transition xmlns:p14="http://schemas.microsoft.com/office/powerpoint/2010/main" spd="slow" advTm="91531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err="1" smtClean="0"/>
              <a:t>Opcode</a:t>
            </a:r>
            <a:r>
              <a:rPr lang="en-US" dirty="0" smtClean="0"/>
              <a:t> Signature </a:t>
            </a:r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B9E2D-9A61-4649-BEEA-ADE57891AFCC}" type="slidenum">
              <a:rPr lang="en-US" smtClean="0"/>
              <a:t>14</a:t>
            </a:fld>
            <a:r>
              <a:rPr lang="en-US" smtClean="0"/>
              <a:t>/24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865" y="1828800"/>
            <a:ext cx="8461935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Oval 5"/>
          <p:cNvSpPr/>
          <p:nvPr/>
        </p:nvSpPr>
        <p:spPr bwMode="auto">
          <a:xfrm>
            <a:off x="224864" y="2438400"/>
            <a:ext cx="8614335" cy="3276600"/>
          </a:xfrm>
          <a:prstGeom prst="ellipse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0" i="1" u="none" strike="noStrike" cap="none" normalizeH="0" baseline="0" smtClean="0">
              <a:ln>
                <a:noFill/>
              </a:ln>
              <a:solidFill>
                <a:schemeClr val="folHlink"/>
              </a:solidFill>
              <a:effectLst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6781800" y="1600200"/>
            <a:ext cx="2057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dirty="0" smtClean="0"/>
              <a:t>Signature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 bwMode="auto">
          <a:xfrm>
            <a:off x="0" y="3733800"/>
            <a:ext cx="8614335" cy="1752600"/>
          </a:xfrm>
          <a:prstGeom prst="ellipse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0" i="1" u="none" strike="noStrike" cap="none" normalizeH="0" baseline="0" smtClean="0">
              <a:ln>
                <a:noFill/>
              </a:ln>
              <a:solidFill>
                <a:schemeClr val="folHlink"/>
              </a:solidFill>
              <a:effectLst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781800" y="1600200"/>
            <a:ext cx="2057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dirty="0" smtClean="0"/>
              <a:t>Sentence</a:t>
            </a:r>
            <a:endParaRPr lang="en-US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6781800" y="1600200"/>
            <a:ext cx="2057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dirty="0" smtClean="0"/>
              <a:t>Clause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 bwMode="auto">
          <a:xfrm>
            <a:off x="152400" y="4572000"/>
            <a:ext cx="8614335" cy="381000"/>
          </a:xfrm>
          <a:prstGeom prst="ellipse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0" i="1" u="none" strike="noStrike" cap="none" normalizeH="0" baseline="0" smtClean="0">
              <a:ln>
                <a:noFill/>
              </a:ln>
              <a:solidFill>
                <a:schemeClr val="folHlink"/>
              </a:solidFill>
              <a:effectLst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59593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338"/>
    </mc:Choice>
    <mc:Fallback xmlns="">
      <p:transition xmlns:p14="http://schemas.microsoft.com/office/powerpoint/2010/main" spd="slow" advTm="7433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/>
      <p:bldP spid="7" grpId="1"/>
      <p:bldP spid="8" grpId="0" animBg="1"/>
      <p:bldP spid="8" grpId="1" animBg="1"/>
      <p:bldP spid="9" grpId="0"/>
      <p:bldP spid="9" grpId="1"/>
      <p:bldP spid="10" grpId="0"/>
      <p:bldP spid="10" grpId="1"/>
      <p:bldP spid="11" grpId="0" animBg="1"/>
      <p:bldP spid="11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4352925"/>
            <a:ext cx="8210550" cy="265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895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B9E2D-9A61-4649-BEEA-ADE57891AFCC}" type="slidenum">
              <a:rPr lang="en-US" smtClean="0"/>
              <a:t>15</a:t>
            </a:fld>
            <a:r>
              <a:rPr lang="en-US" smtClean="0"/>
              <a:t>/24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371600" y="1752600"/>
            <a:ext cx="8458200" cy="2456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i="0" dirty="0" err="1">
                <a:solidFill>
                  <a:schemeClr val="tx1"/>
                </a:solidFill>
              </a:rPr>
              <a:t>var</a:t>
            </a:r>
            <a:r>
              <a:rPr lang="en-US" sz="2400" i="0" dirty="0">
                <a:solidFill>
                  <a:schemeClr val="tx1"/>
                </a:solidFill>
              </a:rPr>
              <a:t> </a:t>
            </a:r>
            <a:r>
              <a:rPr lang="en-US" sz="2400" i="0" dirty="0" err="1">
                <a:solidFill>
                  <a:schemeClr val="tx1"/>
                </a:solidFill>
              </a:rPr>
              <a:t>obj</a:t>
            </a:r>
            <a:r>
              <a:rPr lang="en-US" sz="2400" i="0" dirty="0">
                <a:solidFill>
                  <a:schemeClr val="tx1"/>
                </a:solidFill>
              </a:rPr>
              <a:t> = new Object();</a:t>
            </a:r>
          </a:p>
          <a:p>
            <a:pPr>
              <a:buNone/>
            </a:pPr>
            <a:r>
              <a:rPr lang="en-US" sz="2400" i="0" dirty="0" err="1">
                <a:solidFill>
                  <a:schemeClr val="tx1"/>
                </a:solidFill>
              </a:rPr>
              <a:t>obj</a:t>
            </a:r>
            <a:r>
              <a:rPr lang="en-US" sz="2400" i="0" dirty="0">
                <a:solidFill>
                  <a:schemeClr val="tx1"/>
                </a:solidFill>
              </a:rPr>
              <a:t>.__proto__.__</a:t>
            </a:r>
            <a:r>
              <a:rPr lang="en-US" sz="2400" i="0" dirty="0" err="1">
                <a:solidFill>
                  <a:schemeClr val="tx1"/>
                </a:solidFill>
              </a:rPr>
              <a:t>defineGetter</a:t>
            </a:r>
            <a:r>
              <a:rPr lang="en-US" sz="2400" i="0" dirty="0">
                <a:solidFill>
                  <a:schemeClr val="tx1"/>
                </a:solidFill>
              </a:rPr>
              <a:t>__("a", function () {</a:t>
            </a:r>
          </a:p>
          <a:p>
            <a:pPr>
              <a:buNone/>
            </a:pPr>
            <a:r>
              <a:rPr lang="en-US" sz="2400" i="0" dirty="0">
                <a:solidFill>
                  <a:schemeClr val="tx1"/>
                </a:solidFill>
              </a:rPr>
              <a:t>	</a:t>
            </a:r>
            <a:r>
              <a:rPr lang="en-US" sz="2400" i="0" dirty="0" err="1" smtClean="0">
                <a:solidFill>
                  <a:schemeClr val="tx1"/>
                </a:solidFill>
              </a:rPr>
              <a:t>this</a:t>
            </a:r>
            <a:r>
              <a:rPr lang="en-US" sz="2400" i="0" dirty="0" err="1">
                <a:solidFill>
                  <a:schemeClr val="tx1"/>
                </a:solidFill>
              </a:rPr>
              <a:t>.__proto</a:t>
            </a:r>
            <a:r>
              <a:rPr lang="en-US" sz="2400" i="0" dirty="0">
                <a:solidFill>
                  <a:schemeClr val="tx1"/>
                </a:solidFill>
              </a:rPr>
              <a:t>__ = null</a:t>
            </a:r>
            <a:r>
              <a:rPr lang="en-US" sz="2400" i="0" dirty="0" smtClean="0">
                <a:solidFill>
                  <a:schemeClr val="tx1"/>
                </a:solidFill>
              </a:rPr>
              <a:t>;</a:t>
            </a:r>
          </a:p>
          <a:p>
            <a:pPr>
              <a:buNone/>
            </a:pPr>
            <a:r>
              <a:rPr lang="en-US" sz="2400" i="0" dirty="0" smtClean="0">
                <a:solidFill>
                  <a:schemeClr val="tx1"/>
                </a:solidFill>
              </a:rPr>
              <a:t>	return </a:t>
            </a:r>
            <a:r>
              <a:rPr lang="en-US" sz="2400" i="0" dirty="0">
                <a:solidFill>
                  <a:schemeClr val="tx1"/>
                </a:solidFill>
              </a:rPr>
              <a:t>0;</a:t>
            </a:r>
          </a:p>
          <a:p>
            <a:pPr>
              <a:buNone/>
            </a:pPr>
            <a:r>
              <a:rPr lang="en-US" sz="2400" i="0" dirty="0" smtClean="0">
                <a:solidFill>
                  <a:schemeClr val="tx1"/>
                </a:solidFill>
              </a:rPr>
              <a:t>});</a:t>
            </a:r>
            <a:endParaRPr lang="en-US" sz="2400" i="0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US" sz="2400" i="0" dirty="0" err="1">
                <a:solidFill>
                  <a:schemeClr val="tx1"/>
                </a:solidFill>
              </a:rPr>
              <a:t>obj.a</a:t>
            </a:r>
            <a:r>
              <a:rPr lang="en-US" sz="2400" i="0" dirty="0">
                <a:solidFill>
                  <a:schemeClr val="tx1"/>
                </a:solidFill>
              </a:rPr>
              <a:t>;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228600" y="3733800"/>
            <a:ext cx="8614335" cy="457200"/>
          </a:xfrm>
          <a:prstGeom prst="ellipse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0" i="1" u="none" strike="noStrike" cap="none" normalizeH="0" baseline="0" smtClean="0">
              <a:ln>
                <a:noFill/>
              </a:ln>
              <a:solidFill>
                <a:schemeClr val="folHlink"/>
              </a:solidFill>
              <a:effectLst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212164" y="2590800"/>
            <a:ext cx="8614335" cy="381000"/>
          </a:xfrm>
          <a:prstGeom prst="ellipse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0" i="1" u="none" strike="noStrike" cap="none" normalizeH="0" baseline="0" smtClean="0">
              <a:ln>
                <a:noFill/>
              </a:ln>
              <a:solidFill>
                <a:schemeClr val="folHlink"/>
              </a:solidFill>
              <a:effectLst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66800" y="1436536"/>
            <a:ext cx="2438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400" i="0" dirty="0" smtClean="0">
                <a:solidFill>
                  <a:schemeClr val="tx1"/>
                </a:solidFill>
              </a:rPr>
              <a:t>Exploit:</a:t>
            </a:r>
            <a:endParaRPr lang="en-US" sz="2400" i="0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66800" y="4191000"/>
            <a:ext cx="336232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400" i="0" dirty="0" smtClean="0">
                <a:solidFill>
                  <a:schemeClr val="tx1"/>
                </a:solidFill>
              </a:rPr>
              <a:t>Outputted </a:t>
            </a:r>
            <a:r>
              <a:rPr lang="en-US" sz="2400" i="0" dirty="0" err="1" smtClean="0">
                <a:solidFill>
                  <a:schemeClr val="tx1"/>
                </a:solidFill>
              </a:rPr>
              <a:t>Opcodes</a:t>
            </a:r>
            <a:r>
              <a:rPr lang="en-US" sz="2400" i="0" dirty="0" smtClean="0">
                <a:solidFill>
                  <a:schemeClr val="tx1"/>
                </a:solidFill>
              </a:rPr>
              <a:t>:</a:t>
            </a:r>
            <a:endParaRPr lang="en-US" sz="2400" i="0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60648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875"/>
    </mc:Choice>
    <mc:Fallback xmlns="">
      <p:transition xmlns:p14="http://schemas.microsoft.com/office/powerpoint/2010/main" spd="slow" advTm="92875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Matching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B9E2D-9A61-4649-BEEA-ADE57891AFCC}" type="slidenum">
              <a:rPr lang="en-US" smtClean="0"/>
              <a:t>16</a:t>
            </a:fld>
            <a:r>
              <a:rPr lang="en-US" smtClean="0"/>
              <a:t>/24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108" y="1549348"/>
            <a:ext cx="7219950" cy="2336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581400"/>
            <a:ext cx="7852335" cy="3323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val 6"/>
          <p:cNvSpPr/>
          <p:nvPr/>
        </p:nvSpPr>
        <p:spPr bwMode="auto">
          <a:xfrm>
            <a:off x="1425610" y="1752600"/>
            <a:ext cx="4287297" cy="406348"/>
          </a:xfrm>
          <a:prstGeom prst="ellipse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0" i="1" u="none" strike="noStrike" cap="none" normalizeH="0" baseline="0" smtClean="0">
              <a:ln>
                <a:noFill/>
              </a:ln>
              <a:solidFill>
                <a:schemeClr val="folHlink"/>
              </a:solidFill>
              <a:effectLst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762000" y="4114800"/>
            <a:ext cx="7010400" cy="685800"/>
          </a:xfrm>
          <a:prstGeom prst="ellipse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0" i="1" u="none" strike="noStrike" cap="none" normalizeH="0" baseline="0" smtClean="0">
              <a:ln>
                <a:noFill/>
              </a:ln>
              <a:solidFill>
                <a:schemeClr val="folHlink"/>
              </a:solidFill>
              <a:effectLst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7467600" y="3733800"/>
            <a:ext cx="2057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dirty="0" smtClean="0"/>
              <a:t>State 1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 bwMode="auto">
          <a:xfrm>
            <a:off x="1404677" y="1893923"/>
            <a:ext cx="1107832" cy="533400"/>
          </a:xfrm>
          <a:prstGeom prst="ellipse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0" i="1" u="none" strike="noStrike" cap="none" normalizeH="0" baseline="0" smtClean="0">
              <a:ln>
                <a:noFill/>
              </a:ln>
              <a:solidFill>
                <a:schemeClr val="folHlink"/>
              </a:solidFill>
              <a:effectLst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812240" y="4800600"/>
            <a:ext cx="6502959" cy="442497"/>
          </a:xfrm>
          <a:prstGeom prst="ellipse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0" i="1" u="none" strike="noStrike" cap="none" normalizeH="0" baseline="0" smtClean="0">
              <a:ln>
                <a:noFill/>
              </a:ln>
              <a:solidFill>
                <a:schemeClr val="folHlink"/>
              </a:solidFill>
              <a:effectLst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7467600" y="3733800"/>
            <a:ext cx="2057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dirty="0" smtClean="0"/>
              <a:t>State 2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 bwMode="auto">
          <a:xfrm>
            <a:off x="1557077" y="2387548"/>
            <a:ext cx="2508006" cy="609600"/>
          </a:xfrm>
          <a:prstGeom prst="ellipse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0" i="1" u="none" strike="noStrike" cap="none" normalizeH="0" baseline="0" smtClean="0">
              <a:ln>
                <a:noFill/>
              </a:ln>
              <a:solidFill>
                <a:schemeClr val="folHlink"/>
              </a:solidFill>
              <a:effectLst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759958" y="6420157"/>
            <a:ext cx="6860041" cy="437843"/>
          </a:xfrm>
          <a:prstGeom prst="ellipse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0" i="1" u="none" strike="noStrike" cap="none" normalizeH="0" baseline="0" smtClean="0">
              <a:ln>
                <a:noFill/>
              </a:ln>
              <a:solidFill>
                <a:schemeClr val="folHlink"/>
              </a:solidFill>
              <a:effectLst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1217159" y="2988872"/>
            <a:ext cx="6860041" cy="437843"/>
          </a:xfrm>
          <a:prstGeom prst="ellipse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0" i="1" u="none" strike="noStrike" cap="none" normalizeH="0" baseline="0" smtClean="0">
              <a:ln>
                <a:noFill/>
              </a:ln>
              <a:solidFill>
                <a:schemeClr val="folHlink"/>
              </a:solidFill>
              <a:effectLst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668058" y="6189610"/>
            <a:ext cx="6860041" cy="437843"/>
          </a:xfrm>
          <a:prstGeom prst="ellipse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0" i="1" u="none" strike="noStrike" cap="none" normalizeH="0" baseline="0" smtClean="0">
              <a:ln>
                <a:noFill/>
              </a:ln>
              <a:solidFill>
                <a:schemeClr val="folHlink"/>
              </a:solidFill>
              <a:effectLst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 bwMode="auto">
          <a:xfrm>
            <a:off x="7467600" y="3733800"/>
            <a:ext cx="2057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dirty="0" smtClean="0"/>
              <a:t>State 3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228600" y="1459468"/>
            <a:ext cx="3362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000" i="0" dirty="0" err="1" smtClean="0">
                <a:solidFill>
                  <a:schemeClr val="tx1"/>
                </a:solidFill>
              </a:rPr>
              <a:t>Opcodes</a:t>
            </a:r>
            <a:r>
              <a:rPr lang="en-US" sz="2000" i="0" dirty="0" smtClean="0">
                <a:solidFill>
                  <a:schemeClr val="tx1"/>
                </a:solidFill>
              </a:rPr>
              <a:t> of the exploit:</a:t>
            </a:r>
            <a:endParaRPr lang="en-US" sz="2000" i="0" dirty="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28600" y="3593068"/>
            <a:ext cx="3970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000" i="0" dirty="0" smtClean="0">
                <a:solidFill>
                  <a:schemeClr val="tx1"/>
                </a:solidFill>
              </a:rPr>
              <a:t>Signature to be matched:</a:t>
            </a:r>
            <a:endParaRPr lang="en-US" sz="2000" i="0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3909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8162"/>
    </mc:Choice>
    <mc:Fallback xmlns="">
      <p:transition xmlns:p14="http://schemas.microsoft.com/office/powerpoint/2010/main" spd="slow" advTm="11816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/>
      <p:bldP spid="9" grpId="1"/>
      <p:bldP spid="10" grpId="0" animBg="1"/>
      <p:bldP spid="10" grpId="1" animBg="1"/>
      <p:bldP spid="11" grpId="0" animBg="1"/>
      <p:bldP spid="11" grpId="1" animBg="1"/>
      <p:bldP spid="12" grpId="0"/>
      <p:bldP spid="12" grpId="1"/>
      <p:bldP spid="13" grpId="0" animBg="1"/>
      <p:bldP spid="13" grpId="1" animBg="1"/>
      <p:bldP spid="14" grpId="0" animBg="1"/>
      <p:bldP spid="14" grpId="1" animBg="1"/>
      <p:bldP spid="15" grpId="0" animBg="1"/>
      <p:bldP spid="16" grpId="0" animBg="1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Outline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440362"/>
          </a:xfrm>
        </p:spPr>
        <p:txBody>
          <a:bodyPr>
            <a:normAutofit/>
          </a:bodyPr>
          <a:lstStyle/>
          <a:p>
            <a:r>
              <a:rPr kumimoji="1" lang="en-US" altLang="zh-CN" dirty="0" smtClean="0"/>
              <a:t>Introduction, Background and Overview</a:t>
            </a:r>
          </a:p>
          <a:p>
            <a:r>
              <a:rPr kumimoji="1" lang="en-US" altLang="zh-CN" dirty="0" smtClean="0"/>
              <a:t>Motivation</a:t>
            </a:r>
          </a:p>
          <a:p>
            <a:r>
              <a:rPr kumimoji="1" lang="en-US" altLang="zh-CN" dirty="0" smtClean="0"/>
              <a:t>Design</a:t>
            </a:r>
          </a:p>
          <a:p>
            <a:r>
              <a:rPr kumimoji="1" lang="en-US" altLang="zh-CN" b="1" dirty="0" smtClean="0"/>
              <a:t>Evaluation</a:t>
            </a:r>
          </a:p>
          <a:p>
            <a:r>
              <a:rPr kumimoji="1" lang="en-US" altLang="zh-CN" dirty="0" smtClean="0"/>
              <a:t>Conclusion</a:t>
            </a:r>
            <a:endParaRPr kumimoji="1" lang="zh-CN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B9E2D-9A61-4649-BEEA-ADE57891AFCC}" type="slidenum">
              <a:rPr lang="en-US" smtClean="0"/>
              <a:t>17</a:t>
            </a:fld>
            <a:r>
              <a:rPr lang="en-US" smtClean="0"/>
              <a:t>/24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140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45"/>
    </mc:Choice>
    <mc:Fallback xmlns="">
      <p:transition xmlns:p14="http://schemas.microsoft.com/office/powerpoint/2010/main" spd="slow" advTm="7045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Vulnerability Coverage Rate</a:t>
            </a:r>
          </a:p>
          <a:p>
            <a:r>
              <a:rPr lang="en-US" dirty="0" smtClean="0"/>
              <a:t>Robust to Sample Pollution</a:t>
            </a:r>
          </a:p>
          <a:p>
            <a:r>
              <a:rPr lang="en-US" dirty="0" smtClean="0"/>
              <a:t>Performance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B9E2D-9A61-4649-BEEA-ADE57891AFCC}" type="slidenum">
              <a:rPr lang="en-US" smtClean="0"/>
              <a:t>18</a:t>
            </a:fld>
            <a:r>
              <a:rPr lang="en-US" smtClean="0"/>
              <a:t>/24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15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660"/>
    </mc:Choice>
    <mc:Fallback xmlns="">
      <p:transition xmlns:p14="http://schemas.microsoft.com/office/powerpoint/2010/main" spd="slow" advTm="3766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Evaluation </a:t>
            </a:r>
            <a:br>
              <a:rPr lang="en-US" dirty="0" smtClean="0"/>
            </a:br>
            <a:r>
              <a:rPr lang="en-US" dirty="0" smtClean="0"/>
              <a:t>Vulnerability Coverage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B9E2D-9A61-4649-BEEA-ADE57891AFCC}" type="slidenum">
              <a:rPr lang="en-US" smtClean="0"/>
              <a:t>19</a:t>
            </a:fld>
            <a:r>
              <a:rPr lang="en-US" smtClean="0"/>
              <a:t>/24</a:t>
            </a:r>
            <a:endParaRPr lang="en-US" dirty="0"/>
          </a:p>
        </p:txBody>
      </p:sp>
      <p:graphicFrame>
        <p:nvGraphicFramePr>
          <p:cNvPr id="4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8617761"/>
              </p:ext>
            </p:extLst>
          </p:nvPr>
        </p:nvGraphicFramePr>
        <p:xfrm>
          <a:off x="457200" y="2347086"/>
          <a:ext cx="8229600" cy="17526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Vulnerability Position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BrowserShield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Song et 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JShield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JS Engine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3/22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0/22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22/22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PDF JS Engine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4/18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0/18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18/18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Plug-in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20/21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21/21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21/21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09747" y="5159905"/>
            <a:ext cx="89519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Reis et al., </a:t>
            </a:r>
            <a:r>
              <a:rPr lang="en-US" dirty="0" err="1" smtClean="0"/>
              <a:t>Browsershield</a:t>
            </a:r>
            <a:r>
              <a:rPr lang="en-US" dirty="0"/>
              <a:t>: vulnerability-driven filtering of dynamic html. In OSDI (2006)</a:t>
            </a:r>
            <a:r>
              <a:rPr lang="en-US" dirty="0" smtClean="0"/>
              <a:t>.</a:t>
            </a:r>
          </a:p>
          <a:p>
            <a:r>
              <a:rPr lang="en-US" dirty="0" smtClean="0"/>
              <a:t>Song et al., preventing </a:t>
            </a:r>
            <a:r>
              <a:rPr lang="en-US" dirty="0"/>
              <a:t>drive-by </a:t>
            </a:r>
            <a:r>
              <a:rPr lang="en-US" dirty="0" smtClean="0"/>
              <a:t>download via </a:t>
            </a:r>
            <a:r>
              <a:rPr lang="en-US" dirty="0"/>
              <a:t>inter-module communication monitoring. In ASIACCS (2010).</a:t>
            </a:r>
          </a:p>
        </p:txBody>
      </p:sp>
    </p:spTree>
    <p:extLst>
      <p:ext uri="{BB962C8B-B14F-4D97-AF65-F5344CB8AC3E}">
        <p14:creationId xmlns:p14="http://schemas.microsoft.com/office/powerpoint/2010/main" val="427350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3705"/>
    </mc:Choice>
    <mc:Fallback xmlns="">
      <p:transition xmlns:p14="http://schemas.microsoft.com/office/powerpoint/2010/main" spd="slow" advTm="133705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Evaluation </a:t>
            </a:r>
            <a:br>
              <a:rPr lang="en-US" dirty="0" smtClean="0"/>
            </a:br>
            <a:r>
              <a:rPr lang="en-US" dirty="0" smtClean="0"/>
              <a:t>Accuracy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808728"/>
              </p:ext>
            </p:extLst>
          </p:nvPr>
        </p:nvGraphicFramePr>
        <p:xfrm>
          <a:off x="457200" y="1676400"/>
          <a:ext cx="8229600" cy="11125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Original Samples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Polluted Samples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TP for Web Pages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FP for Web Pages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0%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B9E2D-9A61-4649-BEEA-ADE57891AFCC}" type="slidenum">
              <a:rPr lang="en-US" smtClean="0"/>
              <a:t>20</a:t>
            </a:fld>
            <a:r>
              <a:rPr lang="en-US" smtClean="0"/>
              <a:t>/24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6300667"/>
              </p:ext>
            </p:extLst>
          </p:nvPr>
        </p:nvGraphicFramePr>
        <p:xfrm>
          <a:off x="457200" y="3276600"/>
          <a:ext cx="8382000" cy="30429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200400"/>
                <a:gridCol w="2590800"/>
                <a:gridCol w="2590800"/>
              </a:tblGrid>
              <a:tr h="381000">
                <a:tc>
                  <a:txBody>
                    <a:bodyPr/>
                    <a:lstStyle/>
                    <a:p>
                      <a:r>
                        <a:rPr lang="en-US" dirty="0" smtClean="0"/>
                        <a:t>Anti-virus Software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Original Samples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Polluted Samples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Avira Antivirus Premium 2013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98.00%</a:t>
                      </a:r>
                      <a:r>
                        <a:rPr lang="en-US" baseline="0" dirty="0" smtClean="0"/>
                        <a:t> (1176/1200)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0.58% (7/1200)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AVG Internet Security 2013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89.33%</a:t>
                      </a:r>
                      <a:r>
                        <a:rPr lang="en-US" baseline="0" dirty="0" smtClean="0"/>
                        <a:t> (1072/1200)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3.58% (43/1200)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Kaspersky Internet Security 2012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92.41% (1109/1200)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2.00% (24/1200)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Norton Internet Security</a:t>
                      </a:r>
                    </a:p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20.67% (248/1200)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0.08% (1/1200)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Trend Micro Titanium Internet Security 2013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87.58%</a:t>
                      </a:r>
                      <a:r>
                        <a:rPr lang="en-US" baseline="0" dirty="0" smtClean="0"/>
                        <a:t> (1051/1200)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2.00% (24/1200)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0860614"/>
              </p:ext>
            </p:extLst>
          </p:nvPr>
        </p:nvGraphicFramePr>
        <p:xfrm>
          <a:off x="457200" y="4114800"/>
          <a:ext cx="8382000" cy="11125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794000"/>
                <a:gridCol w="2794000"/>
                <a:gridCol w="2794000"/>
              </a:tblGrid>
              <a:tr h="38100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Zozzle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Original Samples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Polluted Samples</a:t>
                      </a:r>
                    </a:p>
                  </a:txBody>
                  <a:tcPr/>
                </a:tc>
              </a:tr>
              <a:tr h="350050">
                <a:tc>
                  <a:txBody>
                    <a:bodyPr/>
                    <a:lstStyle/>
                    <a:p>
                      <a:r>
                        <a:rPr lang="en-US" dirty="0" smtClean="0"/>
                        <a:t>True Positive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93.1%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36.7%</a:t>
                      </a:r>
                      <a:endParaRPr lang="en-US" dirty="0"/>
                    </a:p>
                  </a:txBody>
                  <a:tcPr/>
                </a:tc>
              </a:tr>
              <a:tr h="350050">
                <a:tc>
                  <a:txBody>
                    <a:bodyPr/>
                    <a:lstStyle/>
                    <a:p>
                      <a:r>
                        <a:rPr lang="en-US" dirty="0" smtClean="0"/>
                        <a:t>False Positive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0.5%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158004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180"/>
    </mc:Choice>
    <mc:Fallback xmlns="">
      <p:transition xmlns:p14="http://schemas.microsoft.com/office/powerpoint/2010/main" spd="slow" advTm="5018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01" y="1084770"/>
            <a:ext cx="7829624" cy="57277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Evaluation</a:t>
            </a:r>
            <a:br>
              <a:rPr lang="en-US" dirty="0" smtClean="0"/>
            </a:br>
            <a:r>
              <a:rPr lang="en-US" dirty="0" smtClean="0"/>
              <a:t>Performance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B9E2D-9A61-4649-BEEA-ADE57891AFCC}" type="slidenum">
              <a:rPr lang="en-US" smtClean="0"/>
              <a:t>21</a:t>
            </a:fld>
            <a:r>
              <a:rPr lang="en-US" smtClean="0"/>
              <a:t>/24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037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891"/>
    </mc:Choice>
    <mc:Fallback xmlns="">
      <p:transition xmlns:p14="http://schemas.microsoft.com/office/powerpoint/2010/main" spd="slow" advTm="42891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Outline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440362"/>
          </a:xfrm>
        </p:spPr>
        <p:txBody>
          <a:bodyPr>
            <a:normAutofit/>
          </a:bodyPr>
          <a:lstStyle/>
          <a:p>
            <a:r>
              <a:rPr kumimoji="1" lang="en-US" altLang="zh-CN" dirty="0" smtClean="0"/>
              <a:t>Introduction, Background and Overview</a:t>
            </a:r>
          </a:p>
          <a:p>
            <a:r>
              <a:rPr kumimoji="1" lang="en-US" altLang="zh-CN" dirty="0" smtClean="0"/>
              <a:t>Motivation</a:t>
            </a:r>
          </a:p>
          <a:p>
            <a:r>
              <a:rPr kumimoji="1" lang="en-US" altLang="zh-CN" dirty="0" smtClean="0"/>
              <a:t>Design</a:t>
            </a:r>
          </a:p>
          <a:p>
            <a:r>
              <a:rPr kumimoji="1" lang="en-US" altLang="zh-CN" dirty="0" smtClean="0"/>
              <a:t>Evaluation</a:t>
            </a:r>
          </a:p>
          <a:p>
            <a:r>
              <a:rPr kumimoji="1" lang="en-US" altLang="zh-CN" b="1" dirty="0" smtClean="0"/>
              <a:t>Conclusion</a:t>
            </a:r>
            <a:endParaRPr kumimoji="1" lang="zh-CN" altLang="en-US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B9E2D-9A61-4649-BEEA-ADE57891AFCC}" type="slidenum">
              <a:rPr lang="en-US" smtClean="0"/>
              <a:t>22</a:t>
            </a:fld>
            <a:r>
              <a:rPr lang="en-US" smtClean="0"/>
              <a:t>/24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658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82"/>
    </mc:Choice>
    <mc:Fallback xmlns="">
      <p:transition xmlns:p14="http://schemas.microsoft.com/office/powerpoint/2010/main" spd="slow" advTm="368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this talk, I presented </a:t>
            </a:r>
            <a:r>
              <a:rPr lang="en-US" dirty="0" err="1" smtClean="0"/>
              <a:t>JShield</a:t>
            </a:r>
            <a:r>
              <a:rPr lang="en-US" dirty="0" smtClean="0"/>
              <a:t>, a vulnerability based detection engine of drive-by download attacks. </a:t>
            </a:r>
          </a:p>
          <a:p>
            <a:r>
              <a:rPr lang="en-US" dirty="0" err="1" smtClean="0"/>
              <a:t>JShield</a:t>
            </a:r>
            <a:r>
              <a:rPr lang="en-US" dirty="0" smtClean="0"/>
              <a:t> represents the semantics of each vulnerability and is robust to sample pollution.</a:t>
            </a:r>
          </a:p>
          <a:p>
            <a:r>
              <a:rPr lang="en-US" dirty="0" smtClean="0"/>
              <a:t>In evaluation, we show that </a:t>
            </a:r>
            <a:r>
              <a:rPr lang="en-US" dirty="0" err="1" smtClean="0"/>
              <a:t>JShield</a:t>
            </a:r>
            <a:r>
              <a:rPr lang="en-US" dirty="0" smtClean="0"/>
              <a:t> incurs affordable overhead.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B9E2D-9A61-4649-BEEA-ADE57891AFCC}" type="slidenum">
              <a:rPr lang="en-US" smtClean="0"/>
              <a:t>23</a:t>
            </a:fld>
            <a:r>
              <a:rPr lang="en-US" smtClean="0"/>
              <a:t>/24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405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9"/>
    </mc:Choice>
    <mc:Fallback xmlns="">
      <p:transition xmlns:p14="http://schemas.microsoft.com/office/powerpoint/2010/main" spd="slow" advTm="909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228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/>
              <a:t>						</a:t>
            </a:r>
          </a:p>
          <a:p>
            <a:pPr marL="0" indent="0">
              <a:buNone/>
            </a:pPr>
            <a:r>
              <a:rPr lang="en-US" sz="4800" dirty="0"/>
              <a:t>	</a:t>
            </a:r>
            <a:r>
              <a:rPr lang="en-US" sz="4800" dirty="0" smtClean="0"/>
              <a:t>	           Thank you!</a:t>
            </a:r>
          </a:p>
          <a:p>
            <a:pPr marL="0" indent="0">
              <a:buNone/>
            </a:pPr>
            <a:r>
              <a:rPr lang="en-US" sz="4800" dirty="0" smtClean="0"/>
              <a:t>		</a:t>
            </a:r>
            <a:r>
              <a:rPr lang="en-US" sz="4800" dirty="0"/>
              <a:t> </a:t>
            </a:r>
            <a:r>
              <a:rPr lang="en-US" sz="4800" dirty="0" smtClean="0"/>
              <a:t>          Questions?</a:t>
            </a:r>
          </a:p>
          <a:p>
            <a:pPr marL="0" indent="0">
              <a:buNone/>
            </a:pPr>
            <a:r>
              <a:rPr lang="en-US" sz="4800" dirty="0"/>
              <a:t>	 </a:t>
            </a:r>
            <a:r>
              <a:rPr lang="en-US" sz="4800" dirty="0" smtClean="0"/>
              <a:t>       </a:t>
            </a:r>
            <a:r>
              <a:rPr lang="en-US" sz="3600" dirty="0" smtClean="0">
                <a:hlinkClick r:id="rId2"/>
              </a:rPr>
              <a:t>yzcao@cs.columbia.edu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/>
              <a:t> </a:t>
            </a:r>
            <a:r>
              <a:rPr lang="en-US" sz="3600" dirty="0" smtClean="0"/>
              <a:t>            </a:t>
            </a:r>
            <a:r>
              <a:rPr lang="en-US" sz="3600" dirty="0" smtClean="0">
                <a:hlinkClick r:id="rId3"/>
              </a:rPr>
              <a:t>http://</a:t>
            </a:r>
            <a:r>
              <a:rPr lang="en-US" sz="3600" dirty="0" err="1" smtClean="0">
                <a:hlinkClick r:id="rId3"/>
              </a:rPr>
              <a:t>www.yinzhicao.org</a:t>
            </a:r>
            <a:endParaRPr lang="en-US" sz="3600" dirty="0" smtClean="0"/>
          </a:p>
          <a:p>
            <a:pPr marL="0" indent="0">
              <a:buNone/>
            </a:pPr>
            <a:endParaRPr lang="en-US" sz="36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B9E2D-9A61-4649-BEEA-ADE57891AFCC}" type="slidenum">
              <a:rPr lang="en-US" smtClean="0"/>
              <a:t>24</a:t>
            </a:fld>
            <a:r>
              <a:rPr lang="en-US" smtClean="0"/>
              <a:t>/24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64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5"/>
    </mc:Choice>
    <mc:Fallback xmlns="">
      <p:transition xmlns:p14="http://schemas.microsoft.com/office/powerpoint/2010/main" spd="slow" advTm="745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5|24.9|19.1|48.5|1.8|1.4|29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7.2|12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5|4|1.7|11.4|0.5|47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9|13.8|5.5|46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3|20.5|0.6|13.2|0.5|29.3|0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5|8.2|2.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11803</TotalTime>
  <Words>905</Words>
  <Application>Microsoft Macintosh PowerPoint</Application>
  <PresentationFormat>On-screen Show (4:3)</PresentationFormat>
  <Paragraphs>212</Paragraphs>
  <Slides>24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JShield: Towards Real-time and Vulnerability-based Detection of Polluted Drive-by Download Attacks</vt:lpstr>
      <vt:lpstr>Outline</vt:lpstr>
      <vt:lpstr>Introduction and Background</vt:lpstr>
      <vt:lpstr>PowerPoint Presentation</vt:lpstr>
      <vt:lpstr>Overview</vt:lpstr>
      <vt:lpstr>Deployment</vt:lpstr>
      <vt:lpstr>Outline</vt:lpstr>
      <vt:lpstr>Motivation</vt:lpstr>
      <vt:lpstr>Motivation Cont’d</vt:lpstr>
      <vt:lpstr>Motivation Cont’d</vt:lpstr>
      <vt:lpstr>Outline</vt:lpstr>
      <vt:lpstr>Solution Space</vt:lpstr>
      <vt:lpstr>System Architecture</vt:lpstr>
      <vt:lpstr>Opcode Signature Example</vt:lpstr>
      <vt:lpstr>Example</vt:lpstr>
      <vt:lpstr>Matching Process</vt:lpstr>
      <vt:lpstr>Outline</vt:lpstr>
      <vt:lpstr>Evaluation</vt:lpstr>
      <vt:lpstr>Evaluation  Vulnerability Coverage</vt:lpstr>
      <vt:lpstr>Evaluation  Accuracy</vt:lpstr>
      <vt:lpstr>Evaluation Performance</vt:lpstr>
      <vt:lpstr>Outline</vt:lpstr>
      <vt:lpstr>Conclusion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JShield: Towards Real-time and Vulnerability-based Detection of Polluted Drive-by Download Attacks</dc:title>
  <dc:creator>Cao Yinzhi</dc:creator>
  <cp:lastModifiedBy>Cao Yinzhi</cp:lastModifiedBy>
  <cp:revision>40</cp:revision>
  <dcterms:created xsi:type="dcterms:W3CDTF">2014-12-04T15:24:21Z</dcterms:created>
  <dcterms:modified xsi:type="dcterms:W3CDTF">2014-12-16T14:45:42Z</dcterms:modified>
</cp:coreProperties>
</file>