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notesSlides/notesSlide1.xml" ContentType="application/vnd.openxmlformats-officedocument.presentationml.notesSlid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notesSlides/notesSlide2.xml" ContentType="application/vnd.openxmlformats-officedocument.presentationml.notesSlide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2"/>
  </p:notesMasterIdLst>
  <p:sldIdLst>
    <p:sldId id="256" r:id="rId2"/>
    <p:sldId id="275" r:id="rId3"/>
    <p:sldId id="292" r:id="rId4"/>
    <p:sldId id="258" r:id="rId5"/>
    <p:sldId id="279" r:id="rId6"/>
    <p:sldId id="288" r:id="rId7"/>
    <p:sldId id="261" r:id="rId8"/>
    <p:sldId id="262" r:id="rId9"/>
    <p:sldId id="263" r:id="rId10"/>
    <p:sldId id="265" r:id="rId11"/>
    <p:sldId id="289" r:id="rId12"/>
    <p:sldId id="266" r:id="rId13"/>
    <p:sldId id="267" r:id="rId14"/>
    <p:sldId id="268" r:id="rId15"/>
    <p:sldId id="271" r:id="rId16"/>
    <p:sldId id="272" r:id="rId17"/>
    <p:sldId id="273" r:id="rId18"/>
    <p:sldId id="269" r:id="rId19"/>
    <p:sldId id="274" r:id="rId20"/>
    <p:sldId id="285" r:id="rId21"/>
    <p:sldId id="286" r:id="rId22"/>
    <p:sldId id="284" r:id="rId23"/>
    <p:sldId id="276" r:id="rId24"/>
    <p:sldId id="277" r:id="rId25"/>
    <p:sldId id="283" r:id="rId26"/>
    <p:sldId id="290" r:id="rId27"/>
    <p:sldId id="291" r:id="rId28"/>
    <p:sldId id="280" r:id="rId29"/>
    <p:sldId id="281" r:id="rId30"/>
    <p:sldId id="282" r:id="rId3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1" d="100"/>
          <a:sy n="81" d="100"/>
        </p:scale>
        <p:origin x="-998" y="-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e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e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21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C3199D6-672F-40D9-A24E-20A48F7A0A22}" type="datetimeFigureOut">
              <a:rPr lang="en-US" smtClean="0"/>
              <a:pPr/>
              <a:t>2/7/2012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189E698-12C2-412E-A129-8F21D0176E9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49978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within just 20 hours in October 4, 2005, the MySpace </a:t>
            </a:r>
            <a:r>
              <a:rPr lang="en-US" dirty="0" err="1" smtClean="0"/>
              <a:t>Samy</a:t>
            </a:r>
            <a:r>
              <a:rPr lang="en-US" dirty="0" smtClean="0"/>
              <a:t> worm  infected more than one million users on the Internet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189E698-12C2-412E-A129-8F21D0176E99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334155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189E698-12C2-412E-A129-8F21D0176E99}" type="slidenum">
              <a:rPr lang="en-US" smtClean="0"/>
              <a:pPr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040910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ECA9C0-E17C-4254-A5AA-FA97A83A2EEB}" type="datetime1">
              <a:rPr lang="en-US" smtClean="0"/>
              <a:t>2/7/2012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89735C-C2C0-4CF5-8A34-EA850D22F5E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46930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CBB9B5-E0EB-4493-B4B0-70EA05BF864B}" type="datetime1">
              <a:rPr lang="en-US" smtClean="0"/>
              <a:t>2/7/2012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89735C-C2C0-4CF5-8A34-EA850D22F5E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08660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4D3597-71D3-470B-A7EC-2F2A45026567}" type="datetime1">
              <a:rPr lang="en-US" smtClean="0"/>
              <a:t>2/7/2012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89735C-C2C0-4CF5-8A34-EA850D22F5E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73896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1A094C-76D1-4F07-B505-40773AA98F9A}" type="datetime1">
              <a:rPr lang="en-US" smtClean="0"/>
              <a:t>2/7/2012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89735C-C2C0-4CF5-8A34-EA850D22F5E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554909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9BE088-B634-44A1-8A0D-5DAE013CF91C}" type="datetime1">
              <a:rPr lang="en-US" smtClean="0"/>
              <a:t>2/7/2012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89735C-C2C0-4CF5-8A34-EA850D22F5E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58318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BF976C-1FD7-4952-A385-B1CB0B3823B7}" type="datetime1">
              <a:rPr lang="en-US" smtClean="0"/>
              <a:t>2/7/2012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89735C-C2C0-4CF5-8A34-EA850D22F5E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75195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510E59-95EB-4A07-BF30-986FD56AAACE}" type="datetime1">
              <a:rPr lang="en-US" smtClean="0"/>
              <a:t>2/7/2012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89735C-C2C0-4CF5-8A34-EA850D22F5E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461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898C30-C385-49CF-A8F5-2298E93F5DEE}" type="datetime1">
              <a:rPr lang="en-US" smtClean="0"/>
              <a:t>2/7/2012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89735C-C2C0-4CF5-8A34-EA850D22F5E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91341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6D51E1-5C2B-45D7-BD9D-1A644293267A}" type="datetime1">
              <a:rPr lang="en-US" smtClean="0"/>
              <a:t>2/7/2012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89735C-C2C0-4CF5-8A34-EA850D22F5E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8804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094709-5729-4164-9F26-2D5DEECE5396}" type="datetime1">
              <a:rPr lang="en-US" smtClean="0"/>
              <a:t>2/7/2012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89735C-C2C0-4CF5-8A34-EA850D22F5E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52870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5405B8-31C6-4E26-BEED-95F0A77903BC}" type="datetime1">
              <a:rPr lang="en-US" smtClean="0"/>
              <a:t>2/7/2012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89735C-C2C0-4CF5-8A34-EA850D22F5E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25616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6830F62-63D6-407C-93A0-930325FB28AD}" type="datetime1">
              <a:rPr lang="en-US" smtClean="0"/>
              <a:t>2/7/2012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689735C-C2C0-4CF5-8A34-EA850D22F5E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32637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7" Type="http://schemas.openxmlformats.org/officeDocument/2006/relationships/image" Target="../media/image5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.xml"/><Relationship Id="rId6" Type="http://schemas.openxmlformats.org/officeDocument/2006/relationships/image" Target="../media/image4.png"/><Relationship Id="rId5" Type="http://schemas.openxmlformats.org/officeDocument/2006/relationships/image" Target="../media/image3.jpeg"/><Relationship Id="rId4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8.png"/><Relationship Id="rId2" Type="http://schemas.openxmlformats.org/officeDocument/2006/relationships/tags" Target="../tags/tag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6.emf"/><Relationship Id="rId5" Type="http://schemas.openxmlformats.org/officeDocument/2006/relationships/oleObject" Target="file:///D:\Study\SRI\Drawing1\Drawing\~Page-1\Home" TargetMode="External"/><Relationship Id="rId4" Type="http://schemas.openxmlformats.org/officeDocument/2006/relationships/image" Target="../media/image7.png"/><Relationship Id="rId9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.xml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.xml"/><Relationship Id="rId4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7.png"/><Relationship Id="rId2" Type="http://schemas.openxmlformats.org/officeDocument/2006/relationships/tags" Target="../tags/tag5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8.png"/><Relationship Id="rId5" Type="http://schemas.openxmlformats.org/officeDocument/2006/relationships/image" Target="../media/image6.emf"/><Relationship Id="rId4" Type="http://schemas.openxmlformats.org/officeDocument/2006/relationships/oleObject" Target="file:///D:\Study\SRI\Drawing1\Drawing\~Page-1\Home" TargetMode="External"/><Relationship Id="rId9" Type="http://schemas.openxmlformats.org/officeDocument/2006/relationships/image" Target="../media/image9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6.xml"/><Relationship Id="rId6" Type="http://schemas.openxmlformats.org/officeDocument/2006/relationships/image" Target="../media/image12.jpeg"/><Relationship Id="rId5" Type="http://schemas.openxmlformats.org/officeDocument/2006/relationships/image" Target="../media/image1.png"/><Relationship Id="rId4" Type="http://schemas.openxmlformats.org/officeDocument/2006/relationships/image" Target="../media/image1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7.png"/><Relationship Id="rId2" Type="http://schemas.openxmlformats.org/officeDocument/2006/relationships/tags" Target="../tags/tag7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8.png"/><Relationship Id="rId5" Type="http://schemas.openxmlformats.org/officeDocument/2006/relationships/image" Target="../media/image6.emf"/><Relationship Id="rId4" Type="http://schemas.openxmlformats.org/officeDocument/2006/relationships/oleObject" Target="file:///D:\Study\SRI\Drawing1\Drawing\~Page-1\Home" TargetMode="External"/><Relationship Id="rId9" Type="http://schemas.openxmlformats.org/officeDocument/2006/relationships/image" Target="../media/image12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8.xml"/><Relationship Id="rId4" Type="http://schemas.openxmlformats.org/officeDocument/2006/relationships/image" Target="../media/image3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9.xml"/><Relationship Id="rId4" Type="http://schemas.openxmlformats.org/officeDocument/2006/relationships/image" Target="../media/image12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0.xml"/><Relationship Id="rId4" Type="http://schemas.openxmlformats.org/officeDocument/2006/relationships/image" Target="../media/image2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jpe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1.png"/><Relationship Id="rId2" Type="http://schemas.openxmlformats.org/officeDocument/2006/relationships/tags" Target="../tags/tag11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6.emf"/><Relationship Id="rId5" Type="http://schemas.openxmlformats.org/officeDocument/2006/relationships/oleObject" Target="file:///D:\Study\SRI\Drawing1\Drawing\~Page-1\Home" TargetMode="External"/><Relationship Id="rId4" Type="http://schemas.openxmlformats.org/officeDocument/2006/relationships/image" Target="../media/image13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2.xml"/><Relationship Id="rId4" Type="http://schemas.openxmlformats.org/officeDocument/2006/relationships/image" Target="../media/image3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3.xml"/><Relationship Id="rId6" Type="http://schemas.openxmlformats.org/officeDocument/2006/relationships/image" Target="../media/image2.png"/><Relationship Id="rId5" Type="http://schemas.openxmlformats.org/officeDocument/2006/relationships/image" Target="../media/image1.png"/><Relationship Id="rId4" Type="http://schemas.openxmlformats.org/officeDocument/2006/relationships/image" Target="../media/image15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4.xml"/><Relationship Id="rId6" Type="http://schemas.openxmlformats.org/officeDocument/2006/relationships/image" Target="../media/image12.jpeg"/><Relationship Id="rId5" Type="http://schemas.openxmlformats.org/officeDocument/2006/relationships/image" Target="../media/image1.png"/><Relationship Id="rId4" Type="http://schemas.openxmlformats.org/officeDocument/2006/relationships/image" Target="../media/image16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7" Type="http://schemas.openxmlformats.org/officeDocument/2006/relationships/image" Target="../media/image19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5.xml"/><Relationship Id="rId6" Type="http://schemas.openxmlformats.org/officeDocument/2006/relationships/image" Target="../media/image18.png"/><Relationship Id="rId5" Type="http://schemas.openxmlformats.org/officeDocument/2006/relationships/image" Target="../media/image12.jpeg"/><Relationship Id="rId4" Type="http://schemas.openxmlformats.org/officeDocument/2006/relationships/image" Target="../media/image1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6.xml"/><Relationship Id="rId5" Type="http://schemas.openxmlformats.org/officeDocument/2006/relationships/image" Target="../media/image12.jpeg"/><Relationship Id="rId4" Type="http://schemas.openxmlformats.org/officeDocument/2006/relationships/image" Target="../media/image1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7.xml"/><Relationship Id="rId4" Type="http://schemas.openxmlformats.org/officeDocument/2006/relationships/image" Target="../media/image3.jpe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jpeg"/><Relationship Id="rId3" Type="http://schemas.openxmlformats.org/officeDocument/2006/relationships/oleObject" Target="file:///D:\Study\SRI\Drawing1\Drawing\~Page-1\Home" TargetMode="Externa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6" Type="http://schemas.openxmlformats.org/officeDocument/2006/relationships/image" Target="../media/image8.png"/><Relationship Id="rId5" Type="http://schemas.openxmlformats.org/officeDocument/2006/relationships/image" Target="../media/image13.png"/><Relationship Id="rId4" Type="http://schemas.openxmlformats.org/officeDocument/2006/relationships/image" Target="../media/image6.emf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jpeg"/><Relationship Id="rId3" Type="http://schemas.openxmlformats.org/officeDocument/2006/relationships/image" Target="../media/image8.png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Relationship Id="rId6" Type="http://schemas.openxmlformats.org/officeDocument/2006/relationships/image" Target="../media/image21.emf"/><Relationship Id="rId5" Type="http://schemas.openxmlformats.org/officeDocument/2006/relationships/oleObject" Target="file:///D:\Study\SRI\Drawing1\Drawing\~Page-1\Plug-in" TargetMode="External"/><Relationship Id="rId4" Type="http://schemas.openxmlformats.org/officeDocument/2006/relationships/image" Target="../media/image7.png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981201"/>
            <a:ext cx="7772400" cy="1619250"/>
          </a:xfrm>
        </p:spPr>
        <p:txBody>
          <a:bodyPr>
            <a:normAutofit fontScale="90000"/>
          </a:bodyPr>
          <a:lstStyle/>
          <a:p>
            <a:r>
              <a:rPr lang="en-US" dirty="0" err="1"/>
              <a:t>PathCutter</a:t>
            </a:r>
            <a:r>
              <a:rPr lang="en-US" dirty="0"/>
              <a:t>: Severing the </a:t>
            </a:r>
            <a:r>
              <a:rPr lang="en-US" dirty="0" smtClean="0"/>
              <a:t>Self-Propagation </a:t>
            </a:r>
            <a:r>
              <a:rPr lang="en-US" dirty="0"/>
              <a:t>Path of XSS JavaScript Worms </a:t>
            </a:r>
            <a:r>
              <a:rPr lang="en-US" dirty="0" smtClean="0"/>
              <a:t>in Social </a:t>
            </a:r>
            <a:r>
              <a:rPr lang="en-US" dirty="0"/>
              <a:t>Web Networks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4400" y="3886200"/>
            <a:ext cx="7467600" cy="1752600"/>
          </a:xfrm>
        </p:spPr>
        <p:txBody>
          <a:bodyPr>
            <a:normAutofit fontScale="92500" lnSpcReduction="10000"/>
          </a:bodyPr>
          <a:lstStyle/>
          <a:p>
            <a:r>
              <a:rPr lang="en-US" sz="2800" dirty="0">
                <a:solidFill>
                  <a:schemeClr val="tx1"/>
                </a:solidFill>
              </a:rPr>
              <a:t>Yinzhi </a:t>
            </a:r>
            <a:r>
              <a:rPr lang="en-US" sz="2800" dirty="0" smtClean="0">
                <a:solidFill>
                  <a:schemeClr val="tx1"/>
                </a:solidFill>
              </a:rPr>
              <a:t>Cao</a:t>
            </a:r>
            <a:r>
              <a:rPr lang="en-US" sz="2800" baseline="30000" dirty="0" smtClean="0">
                <a:solidFill>
                  <a:schemeClr val="tx1"/>
                </a:solidFill>
              </a:rPr>
              <a:t>§</a:t>
            </a:r>
            <a:r>
              <a:rPr lang="en-US" sz="2800" dirty="0" smtClean="0">
                <a:solidFill>
                  <a:schemeClr val="tx1"/>
                </a:solidFill>
              </a:rPr>
              <a:t>, </a:t>
            </a:r>
            <a:r>
              <a:rPr lang="en-US" sz="2800" dirty="0" err="1">
                <a:solidFill>
                  <a:schemeClr val="tx1"/>
                </a:solidFill>
              </a:rPr>
              <a:t>Vinod</a:t>
            </a:r>
            <a:r>
              <a:rPr lang="en-US" sz="2800" dirty="0">
                <a:solidFill>
                  <a:schemeClr val="tx1"/>
                </a:solidFill>
              </a:rPr>
              <a:t> </a:t>
            </a:r>
            <a:r>
              <a:rPr lang="en-US" sz="2800" dirty="0" err="1" smtClean="0">
                <a:solidFill>
                  <a:schemeClr val="tx1"/>
                </a:solidFill>
              </a:rPr>
              <a:t>Yegneswaran</a:t>
            </a:r>
            <a:r>
              <a:rPr lang="en-US" sz="2800" baseline="30000" dirty="0" smtClean="0">
                <a:solidFill>
                  <a:schemeClr val="tx1"/>
                </a:solidFill>
              </a:rPr>
              <a:t>†</a:t>
            </a:r>
            <a:r>
              <a:rPr lang="en-US" sz="2800" dirty="0" smtClean="0">
                <a:solidFill>
                  <a:schemeClr val="tx1"/>
                </a:solidFill>
              </a:rPr>
              <a:t>, Phillip </a:t>
            </a:r>
            <a:r>
              <a:rPr lang="en-US" sz="2800" dirty="0" err="1">
                <a:solidFill>
                  <a:schemeClr val="tx1"/>
                </a:solidFill>
              </a:rPr>
              <a:t>Porras</a:t>
            </a:r>
            <a:r>
              <a:rPr lang="en-US" sz="2800" baseline="30000" dirty="0">
                <a:solidFill>
                  <a:schemeClr val="tx1"/>
                </a:solidFill>
              </a:rPr>
              <a:t>†</a:t>
            </a:r>
            <a:r>
              <a:rPr lang="en-US" sz="2800" dirty="0">
                <a:solidFill>
                  <a:schemeClr val="tx1"/>
                </a:solidFill>
              </a:rPr>
              <a:t>, and Yan Chen</a:t>
            </a:r>
            <a:r>
              <a:rPr lang="en-US" sz="2800" baseline="30000" dirty="0">
                <a:solidFill>
                  <a:schemeClr val="tx1"/>
                </a:solidFill>
              </a:rPr>
              <a:t>§</a:t>
            </a:r>
          </a:p>
          <a:p>
            <a:r>
              <a:rPr lang="en-US" sz="2200" baseline="30000" dirty="0" smtClean="0">
                <a:solidFill>
                  <a:schemeClr val="tx1"/>
                </a:solidFill>
              </a:rPr>
              <a:t>§</a:t>
            </a:r>
            <a:r>
              <a:rPr lang="en-US" sz="2200" dirty="0">
                <a:solidFill>
                  <a:schemeClr val="tx1"/>
                </a:solidFill>
              </a:rPr>
              <a:t>Northwestern </a:t>
            </a:r>
            <a:r>
              <a:rPr lang="en-US" sz="2200" dirty="0">
                <a:solidFill>
                  <a:schemeClr val="tx1"/>
                </a:solidFill>
              </a:rPr>
              <a:t>Lab for Internet and Security </a:t>
            </a:r>
            <a:r>
              <a:rPr lang="en-US" sz="2200" dirty="0" smtClean="0">
                <a:solidFill>
                  <a:schemeClr val="tx1"/>
                </a:solidFill>
              </a:rPr>
              <a:t>Technology</a:t>
            </a:r>
            <a:r>
              <a:rPr lang="en-US" sz="2200" dirty="0" smtClean="0">
                <a:solidFill>
                  <a:schemeClr val="tx1"/>
                </a:solidFill>
              </a:rPr>
              <a:t>, Northwestern </a:t>
            </a:r>
            <a:r>
              <a:rPr lang="en-US" sz="2200" dirty="0">
                <a:solidFill>
                  <a:schemeClr val="tx1"/>
                </a:solidFill>
              </a:rPr>
              <a:t>University, Evanston, </a:t>
            </a:r>
            <a:r>
              <a:rPr lang="en-US" sz="2200" dirty="0" smtClean="0">
                <a:solidFill>
                  <a:schemeClr val="tx1"/>
                </a:solidFill>
              </a:rPr>
              <a:t>IL</a:t>
            </a:r>
          </a:p>
          <a:p>
            <a:r>
              <a:rPr lang="en-US" sz="2200" dirty="0" smtClean="0">
                <a:solidFill>
                  <a:schemeClr val="tx1"/>
                </a:solidFill>
              </a:rPr>
              <a:t> </a:t>
            </a:r>
            <a:r>
              <a:rPr lang="en-US" sz="2200" baseline="30000" dirty="0">
                <a:solidFill>
                  <a:schemeClr val="tx1"/>
                </a:solidFill>
              </a:rPr>
              <a:t>†</a:t>
            </a:r>
            <a:r>
              <a:rPr lang="en-US" sz="2200" dirty="0">
                <a:solidFill>
                  <a:schemeClr val="tx1"/>
                </a:solidFill>
              </a:rPr>
              <a:t>SRI International, Menlo Park, CA</a:t>
            </a:r>
          </a:p>
        </p:txBody>
      </p:sp>
      <p:grpSp>
        <p:nvGrpSpPr>
          <p:cNvPr id="5" name="Group 4"/>
          <p:cNvGrpSpPr/>
          <p:nvPr/>
        </p:nvGrpSpPr>
        <p:grpSpPr>
          <a:xfrm>
            <a:off x="152400" y="152400"/>
            <a:ext cx="1600200" cy="679648"/>
            <a:chOff x="152400" y="82352"/>
            <a:chExt cx="1600200" cy="686980"/>
          </a:xfrm>
        </p:grpSpPr>
        <p:pic>
          <p:nvPicPr>
            <p:cNvPr id="4" name="Picture 3" descr="http://homepages.laas.fr/jsola/JoanSola/fitxers/sri_logo.gif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38200" y="117684"/>
              <a:ext cx="914400" cy="6443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8194" name="Picture 2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52400" y="82352"/>
              <a:ext cx="582706" cy="68698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89735C-C2C0-4CF5-8A34-EA850D22F5EE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85505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7725"/>
    </mc:Choice>
    <mc:Fallback xmlns="">
      <p:transition spd="slow" advTm="27725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 smtClean="0"/>
              <a:t>Social web networks</a:t>
            </a:r>
          </a:p>
          <a:p>
            <a:pPr lvl="1"/>
            <a:r>
              <a:rPr lang="en-US" dirty="0" smtClean="0"/>
              <a:t>Platforms </a:t>
            </a:r>
            <a:r>
              <a:rPr lang="en-US" dirty="0"/>
              <a:t>where people share their perspectives, opinions, </a:t>
            </a:r>
            <a:r>
              <a:rPr lang="en-US" dirty="0" smtClean="0"/>
              <a:t>thoughts and experiences</a:t>
            </a:r>
          </a:p>
          <a:p>
            <a:pPr lvl="1"/>
            <a:r>
              <a:rPr lang="en-US" dirty="0" smtClean="0"/>
              <a:t>OSNs, Blogs, Social bookmarking etc.</a:t>
            </a:r>
          </a:p>
          <a:p>
            <a:r>
              <a:rPr lang="en-US" dirty="0" smtClean="0"/>
              <a:t>XSS worm threat is </a:t>
            </a:r>
            <a:r>
              <a:rPr lang="en-US" dirty="0"/>
              <a:t>severe</a:t>
            </a:r>
            <a:r>
              <a:rPr lang="en-US" dirty="0" smtClean="0"/>
              <a:t>.</a:t>
            </a:r>
          </a:p>
          <a:p>
            <a:pPr lvl="1"/>
            <a:r>
              <a:rPr lang="en-US" dirty="0" smtClean="0"/>
              <a:t>First worm: MySpace </a:t>
            </a:r>
            <a:r>
              <a:rPr lang="en-US" dirty="0" err="1" smtClean="0"/>
              <a:t>Samy</a:t>
            </a:r>
            <a:r>
              <a:rPr lang="en-US" dirty="0" smtClean="0"/>
              <a:t> (2005)</a:t>
            </a:r>
          </a:p>
          <a:p>
            <a:pPr lvl="1"/>
            <a:r>
              <a:rPr lang="en-US" dirty="0" smtClean="0"/>
              <a:t>More and more prevalent: </a:t>
            </a:r>
            <a:r>
              <a:rPr lang="en-US" dirty="0" err="1" smtClean="0"/>
              <a:t>Renren</a:t>
            </a:r>
            <a:r>
              <a:rPr lang="en-US" dirty="0" smtClean="0"/>
              <a:t>, </a:t>
            </a:r>
            <a:r>
              <a:rPr lang="en-US" dirty="0" err="1" smtClean="0"/>
              <a:t>Yamanner</a:t>
            </a:r>
            <a:r>
              <a:rPr lang="en-US" dirty="0" smtClean="0"/>
              <a:t>, etc.</a:t>
            </a:r>
          </a:p>
          <a:p>
            <a:pPr lvl="1"/>
            <a:r>
              <a:rPr lang="en-US" dirty="0" smtClean="0"/>
              <a:t>Akin to virus: human need to visit infected pages</a:t>
            </a:r>
          </a:p>
          <a:p>
            <a:pPr lvl="1"/>
            <a:r>
              <a:rPr lang="en-US" dirty="0" smtClean="0"/>
              <a:t>Characteristic: Fast spreading</a:t>
            </a:r>
          </a:p>
          <a:p>
            <a:r>
              <a:rPr lang="en-US" dirty="0" smtClean="0"/>
              <a:t>In this paper, </a:t>
            </a:r>
          </a:p>
          <a:p>
            <a:pPr lvl="1"/>
            <a:r>
              <a:rPr lang="en-US" dirty="0" smtClean="0"/>
              <a:t>Target: Prevent XSS worm propagation</a:t>
            </a:r>
          </a:p>
          <a:p>
            <a:pPr lvl="1"/>
            <a:r>
              <a:rPr lang="en-US" dirty="0" smtClean="0"/>
              <a:t>Method: View separation &amp; Request authentication</a:t>
            </a:r>
          </a:p>
          <a:p>
            <a:pPr lvl="1"/>
            <a:endParaRPr lang="en-US" dirty="0" smtClean="0"/>
          </a:p>
          <a:p>
            <a:pPr lvl="1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Introduction</a:t>
            </a:r>
            <a:endParaRPr lang="en-US" dirty="0"/>
          </a:p>
        </p:txBody>
      </p:sp>
      <p:grpSp>
        <p:nvGrpSpPr>
          <p:cNvPr id="4" name="Group 3"/>
          <p:cNvGrpSpPr/>
          <p:nvPr/>
        </p:nvGrpSpPr>
        <p:grpSpPr>
          <a:xfrm>
            <a:off x="152400" y="152400"/>
            <a:ext cx="1600200" cy="679648"/>
            <a:chOff x="152400" y="82352"/>
            <a:chExt cx="1600200" cy="686980"/>
          </a:xfrm>
        </p:grpSpPr>
        <p:pic>
          <p:nvPicPr>
            <p:cNvPr id="5" name="Picture 4" descr="http://homepages.laas.fr/jsola/JoanSola/fitxers/sri_logo.gif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38200" y="117684"/>
              <a:ext cx="914400" cy="6443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" name="Picture 2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52400" y="82352"/>
              <a:ext cx="582706" cy="68698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pic>
        <p:nvPicPr>
          <p:cNvPr id="24579" name="Picture 3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0200" y="160461"/>
            <a:ext cx="5867400" cy="61333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62075" y="1014158"/>
            <a:ext cx="6343650" cy="4425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2514600" y="5440108"/>
            <a:ext cx="4343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Number of infected clients after 20 </a:t>
            </a:r>
            <a:r>
              <a:rPr lang="en-US" dirty="0"/>
              <a:t>hours (Social Networks’ XSS Worms, </a:t>
            </a:r>
            <a:r>
              <a:rPr lang="en-US" dirty="0" err="1" smtClean="0"/>
              <a:t>Faghani</a:t>
            </a:r>
            <a:r>
              <a:rPr lang="en-US" dirty="0" smtClean="0"/>
              <a:t> et al.)</a:t>
            </a:r>
            <a:endParaRPr lang="en-US" dirty="0"/>
          </a:p>
        </p:txBody>
      </p:sp>
      <p:sp>
        <p:nvSpPr>
          <p:cNvPr id="11" name="Oval 10"/>
          <p:cNvSpPr/>
          <p:nvPr/>
        </p:nvSpPr>
        <p:spPr>
          <a:xfrm>
            <a:off x="6096000" y="1143000"/>
            <a:ext cx="1609725" cy="21336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89735C-C2C0-4CF5-8A34-EA850D22F5EE}" type="slidenum">
              <a:rPr lang="en-US" smtClean="0"/>
              <a:pPr/>
              <a:t>2</a:t>
            </a:fld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7169176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19716"/>
    </mc:Choice>
    <mc:Fallback xmlns="">
      <p:transition spd="slow" advTm="11971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8" grpId="1"/>
      <p:bldP spid="11" grpId="0" animBg="1"/>
      <p:bldP spid="11" grpId="1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Roadmap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Introduction</a:t>
            </a:r>
          </a:p>
          <a:p>
            <a:r>
              <a:rPr lang="en-US" dirty="0" smtClean="0"/>
              <a:t>Background</a:t>
            </a:r>
          </a:p>
          <a:p>
            <a:pPr lvl="1"/>
            <a:r>
              <a:rPr lang="en-US" dirty="0" smtClean="0"/>
              <a:t>Attack Steps</a:t>
            </a:r>
          </a:p>
          <a:p>
            <a:pPr lvl="1"/>
            <a:r>
              <a:rPr lang="en-US" dirty="0" smtClean="0"/>
              <a:t>XSS </a:t>
            </a:r>
            <a:r>
              <a:rPr lang="en-US" dirty="0" smtClean="0"/>
              <a:t>Taxonomy</a:t>
            </a:r>
          </a:p>
          <a:p>
            <a:r>
              <a:rPr lang="en-US" dirty="0" smtClean="0"/>
              <a:t>Related Work</a:t>
            </a:r>
            <a:endParaRPr lang="en-US" dirty="0"/>
          </a:p>
          <a:p>
            <a:r>
              <a:rPr lang="en-US" dirty="0"/>
              <a:t>Our Approach</a:t>
            </a:r>
          </a:p>
          <a:p>
            <a:r>
              <a:rPr lang="en-US" dirty="0" smtClean="0"/>
              <a:t>Implementation</a:t>
            </a:r>
          </a:p>
          <a:p>
            <a:r>
              <a:rPr lang="en-US" dirty="0" smtClean="0"/>
              <a:t>Evaluation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89735C-C2C0-4CF5-8A34-EA850D22F5EE}" type="slidenum">
              <a:rPr lang="en-US" smtClean="0"/>
              <a:pPr/>
              <a:t>3</a:t>
            </a:fld>
            <a:endParaRPr lang="en-US"/>
          </a:p>
        </p:txBody>
      </p:sp>
      <p:grpSp>
        <p:nvGrpSpPr>
          <p:cNvPr id="5" name="Group 4"/>
          <p:cNvGrpSpPr/>
          <p:nvPr/>
        </p:nvGrpSpPr>
        <p:grpSpPr>
          <a:xfrm>
            <a:off x="152400" y="152400"/>
            <a:ext cx="1600200" cy="679648"/>
            <a:chOff x="152400" y="82352"/>
            <a:chExt cx="1600200" cy="686980"/>
          </a:xfrm>
        </p:grpSpPr>
        <p:pic>
          <p:nvPicPr>
            <p:cNvPr id="6" name="Picture 5" descr="http://homepages.laas.fr/jsola/JoanSola/fitxers/sri_logo.gif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38200" y="117684"/>
              <a:ext cx="914400" cy="6443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7" name="Picture 2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52400" y="82352"/>
              <a:ext cx="582706" cy="68698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6787072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1852"/>
    </mc:Choice>
    <mc:Fallback xmlns="">
      <p:transition spd="slow" advTm="11852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6102" y="5029200"/>
            <a:ext cx="1064298" cy="7263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Background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 smtClean="0"/>
              <a:t>Step 1 – Enticement and Exploitation</a:t>
            </a:r>
          </a:p>
          <a:p>
            <a:r>
              <a:rPr lang="en-US" sz="2800" dirty="0" smtClean="0"/>
              <a:t>Step 2 – Privilege Escalation</a:t>
            </a:r>
          </a:p>
          <a:p>
            <a:r>
              <a:rPr lang="en-US" sz="2800" dirty="0" smtClean="0"/>
              <a:t>Step 3 – Replication</a:t>
            </a:r>
          </a:p>
          <a:p>
            <a:r>
              <a:rPr lang="en-US" sz="2800" dirty="0" smtClean="0"/>
              <a:t>Step 4 </a:t>
            </a:r>
            <a:r>
              <a:rPr lang="en-US" sz="2800" dirty="0"/>
              <a:t>– </a:t>
            </a:r>
            <a:r>
              <a:rPr lang="en-US" sz="2800" dirty="0" smtClean="0"/>
              <a:t>Propagation</a:t>
            </a:r>
            <a:endParaRPr lang="en-US" sz="2800" dirty="0"/>
          </a:p>
        </p:txBody>
      </p:sp>
      <p:graphicFrame>
        <p:nvGraphicFramePr>
          <p:cNvPr id="19" name="Object 1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99777654"/>
              </p:ext>
            </p:extLst>
          </p:nvPr>
        </p:nvGraphicFramePr>
        <p:xfrm>
          <a:off x="5565742" y="2709862"/>
          <a:ext cx="1111250" cy="8715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81" name="Visio" r:id="rId5" imgW="1446602" imgH="1135277" progId="Visio.Drawing.11">
                  <p:link updateAutomatic="1"/>
                </p:oleObj>
              </mc:Choice>
              <mc:Fallback>
                <p:oleObj name="Visio" r:id="rId5" imgW="1446602" imgH="1135277" progId="Visio.Drawing.11">
                  <p:link updateAutomatic="1"/>
                  <p:pic>
                    <p:nvPicPr>
                      <p:cNvPr id="0" name="Picture 30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565742" y="2709862"/>
                        <a:ext cx="1111250" cy="8715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22" name="Straight Arrow Connector 21"/>
          <p:cNvCxnSpPr/>
          <p:nvPr/>
        </p:nvCxnSpPr>
        <p:spPr>
          <a:xfrm flipH="1">
            <a:off x="4383071" y="3657600"/>
            <a:ext cx="1182671" cy="132766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Box 25"/>
          <p:cNvSpPr txBox="1"/>
          <p:nvPr/>
        </p:nvSpPr>
        <p:spPr>
          <a:xfrm>
            <a:off x="3581400" y="3962400"/>
            <a:ext cx="163045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Download</a:t>
            </a:r>
            <a:endParaRPr lang="en-US" sz="2400" dirty="0"/>
          </a:p>
        </p:txBody>
      </p:sp>
      <p:cxnSp>
        <p:nvCxnSpPr>
          <p:cNvPr id="24" name="Straight Arrow Connector 23"/>
          <p:cNvCxnSpPr>
            <a:endCxn id="36" idx="1"/>
          </p:cNvCxnSpPr>
          <p:nvPr/>
        </p:nvCxnSpPr>
        <p:spPr>
          <a:xfrm>
            <a:off x="5260942" y="5392372"/>
            <a:ext cx="685160" cy="1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xtBox 24"/>
          <p:cNvSpPr txBox="1"/>
          <p:nvPr/>
        </p:nvSpPr>
        <p:spPr>
          <a:xfrm>
            <a:off x="4908654" y="4267200"/>
            <a:ext cx="210488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Modify benign user’s account</a:t>
            </a:r>
            <a:endParaRPr lang="en-US" sz="2400" dirty="0"/>
          </a:p>
        </p:txBody>
      </p:sp>
      <p:pic>
        <p:nvPicPr>
          <p:cNvPr id="31" name="Picture 8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53027" y="5029200"/>
            <a:ext cx="1060515" cy="7237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0" name="TextBox 29"/>
          <p:cNvSpPr txBox="1"/>
          <p:nvPr/>
        </p:nvSpPr>
        <p:spPr>
          <a:xfrm>
            <a:off x="5486400" y="5715000"/>
            <a:ext cx="181785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Get infected</a:t>
            </a:r>
            <a:endParaRPr lang="en-US" sz="2400" dirty="0"/>
          </a:p>
        </p:txBody>
      </p:sp>
      <p:sp>
        <p:nvSpPr>
          <p:cNvPr id="35" name="TextBox 34"/>
          <p:cNvSpPr txBox="1"/>
          <p:nvPr/>
        </p:nvSpPr>
        <p:spPr>
          <a:xfrm>
            <a:off x="4911156" y="6368534"/>
            <a:ext cx="210488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Benign User</a:t>
            </a:r>
            <a:endParaRPr lang="en-US" sz="2400" dirty="0"/>
          </a:p>
        </p:txBody>
      </p:sp>
      <p:grpSp>
        <p:nvGrpSpPr>
          <p:cNvPr id="23" name="Group 22"/>
          <p:cNvGrpSpPr/>
          <p:nvPr/>
        </p:nvGrpSpPr>
        <p:grpSpPr>
          <a:xfrm>
            <a:off x="152400" y="152400"/>
            <a:ext cx="1600200" cy="679648"/>
            <a:chOff x="152400" y="82352"/>
            <a:chExt cx="1600200" cy="686980"/>
          </a:xfrm>
        </p:grpSpPr>
        <p:pic>
          <p:nvPicPr>
            <p:cNvPr id="27" name="Picture 26" descr="http://homepages.laas.fr/jsola/JoanSola/fitxers/sri_logo.gif"/>
            <p:cNvPicPr>
              <a:picLocks noChangeAspect="1" noChangeArrowheads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38200" y="117684"/>
              <a:ext cx="914400" cy="6443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2" name="Picture 2"/>
            <p:cNvPicPr>
              <a:picLocks noChangeAspect="1" noChangeArrowheads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52400" y="82352"/>
              <a:ext cx="582706" cy="68698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grpSp>
        <p:nvGrpSpPr>
          <p:cNvPr id="6" name="Group 5"/>
          <p:cNvGrpSpPr/>
          <p:nvPr/>
        </p:nvGrpSpPr>
        <p:grpSpPr>
          <a:xfrm>
            <a:off x="4343400" y="3019845"/>
            <a:ext cx="1447800" cy="1004110"/>
            <a:chOff x="4343400" y="3019845"/>
            <a:chExt cx="1447800" cy="1004110"/>
          </a:xfrm>
        </p:grpSpPr>
        <p:sp>
          <p:nvSpPr>
            <p:cNvPr id="29" name="TextBox 28"/>
            <p:cNvSpPr txBox="1"/>
            <p:nvPr/>
          </p:nvSpPr>
          <p:spPr>
            <a:xfrm>
              <a:off x="4343400" y="3654623"/>
              <a:ext cx="14478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err="1" smtClean="0"/>
                <a:t>Samy’s</a:t>
              </a:r>
              <a:r>
                <a:rPr lang="en-US" dirty="0" smtClean="0"/>
                <a:t> page</a:t>
              </a:r>
              <a:endParaRPr lang="en-US" dirty="0"/>
            </a:p>
          </p:txBody>
        </p:sp>
        <p:pic>
          <p:nvPicPr>
            <p:cNvPr id="33" name="Picture 8"/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535706" y="3019845"/>
              <a:ext cx="942740" cy="64338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sp>
        <p:nvSpPr>
          <p:cNvPr id="4" name="Rectangle 3"/>
          <p:cNvSpPr/>
          <p:nvPr/>
        </p:nvSpPr>
        <p:spPr>
          <a:xfrm>
            <a:off x="3733800" y="4365377"/>
            <a:ext cx="3489292" cy="1806823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7" name="Straight Arrow Connector 36"/>
          <p:cNvCxnSpPr/>
          <p:nvPr/>
        </p:nvCxnSpPr>
        <p:spPr>
          <a:xfrm flipH="1">
            <a:off x="2209800" y="5256784"/>
            <a:ext cx="1371600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TextBox 37"/>
          <p:cNvSpPr txBox="1"/>
          <p:nvPr/>
        </p:nvSpPr>
        <p:spPr>
          <a:xfrm>
            <a:off x="2331950" y="4419600"/>
            <a:ext cx="163045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Repeat Process</a:t>
            </a:r>
            <a:endParaRPr lang="en-US" sz="2400" dirty="0"/>
          </a:p>
        </p:txBody>
      </p:sp>
      <p:sp>
        <p:nvSpPr>
          <p:cNvPr id="39" name="TextBox 38"/>
          <p:cNvSpPr txBox="1"/>
          <p:nvPr/>
        </p:nvSpPr>
        <p:spPr>
          <a:xfrm>
            <a:off x="533400" y="5029200"/>
            <a:ext cx="21371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Other Users</a:t>
            </a:r>
            <a:endParaRPr lang="en-US" sz="24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89735C-C2C0-4CF5-8A34-EA850D22F5EE}" type="slidenum">
              <a:rPr lang="en-US" smtClean="0"/>
              <a:pPr/>
              <a:t>4</a:t>
            </a:fld>
            <a:endParaRPr lang="en-US"/>
          </a:p>
        </p:txBody>
      </p:sp>
    </p:spTree>
    <p:custDataLst>
      <p:tags r:id="rId2"/>
    </p:custDataLst>
    <p:extLst>
      <p:ext uri="{BB962C8B-B14F-4D97-AF65-F5344CB8AC3E}">
        <p14:creationId xmlns:p14="http://schemas.microsoft.com/office/powerpoint/2010/main" val="3385029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9894"/>
    </mc:Choice>
    <mc:Fallback xmlns="">
      <p:transition spd="slow" advTm="6989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-0.00903 L -0.02917 0.29861 " pathEditMode="relative" rAng="0" ptsTypes="AA">
                                      <p:cBhvr>
                                        <p:cTn id="23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458" y="15370"/>
                                    </p:animMotion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  <p:bldP spid="25" grpId="0"/>
      <p:bldP spid="30" grpId="0"/>
      <p:bldP spid="35" grpId="0"/>
      <p:bldP spid="4" grpId="0" animBg="1"/>
      <p:bldP spid="38" grpId="0"/>
      <p:bldP spid="39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traight Connector 3"/>
          <p:cNvSpPr/>
          <p:nvPr/>
        </p:nvSpPr>
        <p:spPr>
          <a:xfrm>
            <a:off x="1832640" y="1899481"/>
            <a:ext cx="0" cy="672840"/>
          </a:xfrm>
          <a:prstGeom prst="line">
            <a:avLst/>
          </a:prstGeom>
          <a:noFill/>
          <a:ln w="18360">
            <a:solidFill>
              <a:srgbClr val="000000"/>
            </a:solidFill>
            <a:prstDash val="solid"/>
            <a:tailEnd type="arrow"/>
          </a:ln>
        </p:spPr>
        <p:txBody>
          <a:bodyPr vert="horz" lIns="99000" tIns="54000" rIns="99000" bIns="54000" anchor="ctr" anchorCtr="1" compatLnSpc="0"/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en-US" sz="2400" b="0" i="0" u="none" strike="noStrike" kern="1200">
              <a:ln>
                <a:noFill/>
              </a:ln>
              <a:ea typeface="DejaVu Sans" pitchFamily="2"/>
              <a:cs typeface="Lohit Hindi" pitchFamily="2"/>
            </a:endParaRPr>
          </a:p>
        </p:txBody>
      </p:sp>
      <p:sp>
        <p:nvSpPr>
          <p:cNvPr id="5" name="Straight Connector 4"/>
          <p:cNvSpPr/>
          <p:nvPr/>
        </p:nvSpPr>
        <p:spPr>
          <a:xfrm flipH="1">
            <a:off x="1832639" y="1899481"/>
            <a:ext cx="4491959" cy="0"/>
          </a:xfrm>
          <a:prstGeom prst="line">
            <a:avLst/>
          </a:prstGeom>
          <a:noFill/>
          <a:ln w="18360">
            <a:solidFill>
              <a:srgbClr val="000000"/>
            </a:solidFill>
            <a:prstDash val="solid"/>
          </a:ln>
        </p:spPr>
        <p:txBody>
          <a:bodyPr vert="horz" lIns="99000" tIns="54000" rIns="99000" bIns="54000" anchor="ctr" anchorCtr="1" compatLnSpc="0"/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en-US" sz="2400" b="0" i="0" u="none" strike="noStrike" kern="1200">
              <a:ln>
                <a:noFill/>
              </a:ln>
              <a:ea typeface="DejaVu Sans" pitchFamily="2"/>
              <a:cs typeface="Lohit Hindi" pitchFamily="2"/>
            </a:endParaRPr>
          </a:p>
        </p:txBody>
      </p:sp>
      <p:sp>
        <p:nvSpPr>
          <p:cNvPr id="6" name="Straight Connector 5"/>
          <p:cNvSpPr/>
          <p:nvPr/>
        </p:nvSpPr>
        <p:spPr>
          <a:xfrm flipV="1">
            <a:off x="3603840" y="1562881"/>
            <a:ext cx="0" cy="336240"/>
          </a:xfrm>
          <a:prstGeom prst="line">
            <a:avLst/>
          </a:prstGeom>
          <a:noFill/>
          <a:ln w="18360">
            <a:solidFill>
              <a:srgbClr val="000000"/>
            </a:solidFill>
            <a:prstDash val="solid"/>
          </a:ln>
        </p:spPr>
        <p:txBody>
          <a:bodyPr vert="horz" lIns="99000" tIns="54000" rIns="99000" bIns="54000" anchor="ctr" anchorCtr="1" compatLnSpc="0"/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en-US" sz="2400" b="0" i="0" u="none" strike="noStrike" kern="1200">
              <a:ln>
                <a:noFill/>
              </a:ln>
              <a:ea typeface="DejaVu Sans" pitchFamily="2"/>
              <a:cs typeface="Lohit Hindi" pitchFamily="2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930641" y="1133641"/>
            <a:ext cx="1600200" cy="466559"/>
          </a:xfrm>
          <a:prstGeom prst="rect">
            <a:avLst/>
          </a:prstGeom>
          <a:noFill/>
          <a:ln>
            <a:noFill/>
          </a:ln>
        </p:spPr>
        <p:txBody>
          <a:bodyPr vert="horz" lIns="90000" tIns="45000" rIns="90000" bIns="45000" compatLnSpc="0">
            <a:spAutoFit/>
          </a:bodyPr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600"/>
            </a:pPr>
            <a:r>
              <a:rPr lang="en-US" sz="2400" b="0" i="0" u="none" strike="noStrike" kern="1200" dirty="0">
                <a:ln>
                  <a:noFill/>
                </a:ln>
                <a:ea typeface="DejaVu Sans" pitchFamily="2"/>
                <a:cs typeface="Lohit Hindi" pitchFamily="2"/>
              </a:rPr>
              <a:t>XSS Attacks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36041" y="2429041"/>
            <a:ext cx="2594700" cy="466559"/>
          </a:xfrm>
          <a:prstGeom prst="rect">
            <a:avLst/>
          </a:prstGeom>
          <a:noFill/>
          <a:ln>
            <a:noFill/>
          </a:ln>
        </p:spPr>
        <p:txBody>
          <a:bodyPr vert="horz" wrap="square" lIns="90000" tIns="45000" rIns="90000" bIns="45000" anchorCtr="0" compatLnSpc="0">
            <a:spAutoFit/>
          </a:bodyPr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600"/>
            </a:pPr>
            <a:r>
              <a:rPr lang="en-US" sz="2400" b="0" i="0" u="none" strike="noStrike" kern="1200" dirty="0">
                <a:ln>
                  <a:noFill/>
                </a:ln>
                <a:ea typeface="DejaVu Sans" pitchFamily="2"/>
                <a:cs typeface="Lohit Hindi" pitchFamily="2"/>
              </a:rPr>
              <a:t>Server-side XSS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176522" y="3735081"/>
            <a:ext cx="2205478" cy="1217919"/>
          </a:xfrm>
          <a:prstGeom prst="rect">
            <a:avLst/>
          </a:prstGeom>
          <a:noFill/>
          <a:ln>
            <a:noFill/>
          </a:ln>
        </p:spPr>
        <p:txBody>
          <a:bodyPr vert="horz" wrap="square" lIns="90000" tIns="45000" rIns="90000" bIns="45000" anchorCtr="0" compatLnSpc="0">
            <a:spAutoFit/>
          </a:bodyPr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600"/>
            </a:pPr>
            <a:r>
              <a:rPr lang="en-US" sz="2400" b="0" i="0" u="none" strike="noStrike" kern="1200" dirty="0">
                <a:ln>
                  <a:noFill/>
                </a:ln>
                <a:ea typeface="DejaVu Sans" pitchFamily="2"/>
                <a:cs typeface="Lohit Hindi" pitchFamily="2"/>
              </a:rPr>
              <a:t>Content</a:t>
            </a:r>
          </a:p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600"/>
            </a:pPr>
            <a:r>
              <a:rPr lang="en-US" sz="2400" b="0" i="0" u="none" strike="noStrike" kern="1200" dirty="0">
                <a:ln>
                  <a:noFill/>
                </a:ln>
                <a:ea typeface="DejaVu Sans" pitchFamily="2"/>
                <a:cs typeface="Lohit Hindi" pitchFamily="2"/>
              </a:rPr>
              <a:t>Sniffing</a:t>
            </a:r>
          </a:p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600"/>
            </a:pPr>
            <a:r>
              <a:rPr lang="en-US" sz="2400" b="0" i="0" u="none" strike="noStrike" kern="1200" dirty="0">
                <a:ln>
                  <a:noFill/>
                </a:ln>
                <a:ea typeface="DejaVu Sans" pitchFamily="2"/>
                <a:cs typeface="Lohit Hindi" pitchFamily="2"/>
              </a:rPr>
              <a:t>XSS</a:t>
            </a:r>
          </a:p>
        </p:txBody>
      </p:sp>
      <p:sp>
        <p:nvSpPr>
          <p:cNvPr id="10" name="Straight Connector 9"/>
          <p:cNvSpPr/>
          <p:nvPr/>
        </p:nvSpPr>
        <p:spPr>
          <a:xfrm>
            <a:off x="1868641" y="2820001"/>
            <a:ext cx="0" cy="336240"/>
          </a:xfrm>
          <a:prstGeom prst="line">
            <a:avLst/>
          </a:prstGeom>
          <a:noFill/>
          <a:ln w="18360">
            <a:solidFill>
              <a:srgbClr val="000000"/>
            </a:solidFill>
            <a:prstDash val="solid"/>
          </a:ln>
        </p:spPr>
        <p:txBody>
          <a:bodyPr vert="horz" lIns="99000" tIns="54000" rIns="99000" bIns="54000" anchor="ctr" anchorCtr="1" compatLnSpc="0"/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en-US" sz="2400" b="0" i="0" u="none" strike="noStrike" kern="1200">
              <a:ln>
                <a:noFill/>
              </a:ln>
              <a:ea typeface="DejaVu Sans" pitchFamily="2"/>
              <a:cs typeface="Lohit Hindi" pitchFamily="2"/>
            </a:endParaRPr>
          </a:p>
        </p:txBody>
      </p:sp>
      <p:sp>
        <p:nvSpPr>
          <p:cNvPr id="11" name="Straight Connector 10"/>
          <p:cNvSpPr/>
          <p:nvPr/>
        </p:nvSpPr>
        <p:spPr>
          <a:xfrm>
            <a:off x="1146840" y="3156241"/>
            <a:ext cx="1828801" cy="0"/>
          </a:xfrm>
          <a:prstGeom prst="line">
            <a:avLst/>
          </a:prstGeom>
          <a:noFill/>
          <a:ln w="18360">
            <a:solidFill>
              <a:srgbClr val="000000"/>
            </a:solidFill>
            <a:prstDash val="solid"/>
          </a:ln>
        </p:spPr>
        <p:txBody>
          <a:bodyPr vert="horz" lIns="99000" tIns="54000" rIns="99000" bIns="54000" anchor="ctr" anchorCtr="1" compatLnSpc="0"/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en-US" sz="2400" b="0" i="0" u="none" strike="noStrike" kern="1200">
              <a:ln>
                <a:noFill/>
              </a:ln>
              <a:ea typeface="DejaVu Sans" pitchFamily="2"/>
              <a:cs typeface="Lohit Hindi" pitchFamily="2"/>
            </a:endParaRPr>
          </a:p>
        </p:txBody>
      </p:sp>
      <p:sp>
        <p:nvSpPr>
          <p:cNvPr id="12" name="Straight Connector 11"/>
          <p:cNvSpPr/>
          <p:nvPr/>
        </p:nvSpPr>
        <p:spPr>
          <a:xfrm>
            <a:off x="1146840" y="3156241"/>
            <a:ext cx="0" cy="672840"/>
          </a:xfrm>
          <a:prstGeom prst="line">
            <a:avLst/>
          </a:prstGeom>
          <a:noFill/>
          <a:ln w="18360">
            <a:solidFill>
              <a:srgbClr val="000000"/>
            </a:solidFill>
            <a:prstDash val="solid"/>
            <a:tailEnd type="arrow"/>
          </a:ln>
        </p:spPr>
        <p:txBody>
          <a:bodyPr vert="horz" lIns="99000" tIns="54000" rIns="99000" bIns="54000" anchor="ctr" anchorCtr="1" compatLnSpc="0"/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en-US" sz="2400" b="0" i="0" u="none" strike="noStrike" kern="1200">
              <a:ln>
                <a:noFill/>
              </a:ln>
              <a:ea typeface="DejaVu Sans" pitchFamily="2"/>
              <a:cs typeface="Lohit Hindi" pitchFamily="2"/>
            </a:endParaRPr>
          </a:p>
        </p:txBody>
      </p:sp>
      <p:sp>
        <p:nvSpPr>
          <p:cNvPr id="13" name="Straight Connector 12"/>
          <p:cNvSpPr/>
          <p:nvPr/>
        </p:nvSpPr>
        <p:spPr>
          <a:xfrm>
            <a:off x="2975641" y="3172801"/>
            <a:ext cx="0" cy="672840"/>
          </a:xfrm>
          <a:prstGeom prst="line">
            <a:avLst/>
          </a:prstGeom>
          <a:noFill/>
          <a:ln w="18360">
            <a:solidFill>
              <a:srgbClr val="000000"/>
            </a:solidFill>
            <a:prstDash val="solid"/>
            <a:tailEnd type="arrow"/>
          </a:ln>
        </p:spPr>
        <p:txBody>
          <a:bodyPr vert="horz" lIns="99000" tIns="54000" rIns="99000" bIns="54000" anchor="ctr" anchorCtr="1" compatLnSpc="0"/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en-US" sz="2400" b="0" i="0" u="none" strike="noStrike" kern="1200">
              <a:ln>
                <a:noFill/>
              </a:ln>
              <a:ea typeface="DejaVu Sans" pitchFamily="2"/>
              <a:cs typeface="Lohit Hindi" pitchFamily="2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04800" y="3845641"/>
            <a:ext cx="1756439" cy="466559"/>
          </a:xfrm>
          <a:prstGeom prst="rect">
            <a:avLst/>
          </a:prstGeom>
          <a:noFill/>
          <a:ln>
            <a:noFill/>
          </a:ln>
        </p:spPr>
        <p:txBody>
          <a:bodyPr vert="horz" wrap="square" lIns="90000" tIns="45000" rIns="90000" bIns="45000" compatLnSpc="0">
            <a:spAutoFit/>
          </a:bodyPr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600"/>
            </a:pPr>
            <a:r>
              <a:rPr lang="en-US" sz="2400" b="0" i="0" u="none" strike="noStrike" kern="1200" dirty="0">
                <a:ln>
                  <a:noFill/>
                </a:ln>
                <a:ea typeface="DejaVu Sans" pitchFamily="2"/>
                <a:cs typeface="Lohit Hindi" pitchFamily="2"/>
              </a:rPr>
              <a:t>Stored  XSS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2061240" y="3793081"/>
            <a:ext cx="2282160" cy="466559"/>
          </a:xfrm>
          <a:prstGeom prst="rect">
            <a:avLst/>
          </a:prstGeom>
          <a:noFill/>
          <a:ln>
            <a:noFill/>
          </a:ln>
        </p:spPr>
        <p:txBody>
          <a:bodyPr vert="horz" wrap="square" lIns="90000" tIns="45000" rIns="90000" bIns="45000" compatLnSpc="0">
            <a:spAutoFit/>
          </a:bodyPr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600"/>
            </a:pPr>
            <a:r>
              <a:rPr lang="en-US" sz="2400" b="0" i="0" u="none" strike="noStrike" kern="1200" dirty="0">
                <a:ln>
                  <a:noFill/>
                </a:ln>
                <a:ea typeface="DejaVu Sans" pitchFamily="2"/>
                <a:cs typeface="Lohit Hindi" pitchFamily="2"/>
              </a:rPr>
              <a:t>Reflected XSS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552641" y="2438400"/>
            <a:ext cx="2249460" cy="466559"/>
          </a:xfrm>
          <a:prstGeom prst="rect">
            <a:avLst/>
          </a:prstGeom>
          <a:noFill/>
          <a:ln>
            <a:noFill/>
          </a:ln>
        </p:spPr>
        <p:txBody>
          <a:bodyPr vert="horz" wrap="square" lIns="90000" tIns="45000" rIns="90000" bIns="45000" anchorCtr="0" compatLnSpc="0">
            <a:spAutoFit/>
          </a:bodyPr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600"/>
            </a:pPr>
            <a:r>
              <a:rPr lang="en-US" sz="2400" b="0" i="0" u="none" strike="noStrike" kern="1200" dirty="0">
                <a:ln>
                  <a:noFill/>
                </a:ln>
                <a:ea typeface="DejaVu Sans" pitchFamily="2"/>
                <a:cs typeface="Lohit Hindi" pitchFamily="2"/>
              </a:rPr>
              <a:t>Client-side XSS</a:t>
            </a:r>
          </a:p>
        </p:txBody>
      </p:sp>
      <p:sp>
        <p:nvSpPr>
          <p:cNvPr id="17" name="Straight Connector 16"/>
          <p:cNvSpPr/>
          <p:nvPr/>
        </p:nvSpPr>
        <p:spPr>
          <a:xfrm>
            <a:off x="6355800" y="2820001"/>
            <a:ext cx="0" cy="336240"/>
          </a:xfrm>
          <a:prstGeom prst="line">
            <a:avLst/>
          </a:prstGeom>
          <a:noFill/>
          <a:ln w="18360">
            <a:solidFill>
              <a:srgbClr val="000000"/>
            </a:solidFill>
            <a:prstDash val="solid"/>
          </a:ln>
        </p:spPr>
        <p:txBody>
          <a:bodyPr vert="horz" lIns="99000" tIns="54000" rIns="99000" bIns="54000" anchor="ctr" anchorCtr="1" compatLnSpc="0"/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en-US" sz="2400" b="0" i="0" u="none" strike="noStrike" kern="1200">
              <a:ln>
                <a:noFill/>
              </a:ln>
              <a:ea typeface="DejaVu Sans" pitchFamily="2"/>
              <a:cs typeface="Lohit Hindi" pitchFamily="2"/>
            </a:endParaRPr>
          </a:p>
        </p:txBody>
      </p:sp>
      <p:sp>
        <p:nvSpPr>
          <p:cNvPr id="18" name="Straight Connector 17"/>
          <p:cNvSpPr/>
          <p:nvPr/>
        </p:nvSpPr>
        <p:spPr>
          <a:xfrm>
            <a:off x="5029200" y="3156241"/>
            <a:ext cx="2667000" cy="0"/>
          </a:xfrm>
          <a:prstGeom prst="line">
            <a:avLst/>
          </a:prstGeom>
          <a:noFill/>
          <a:ln w="18360">
            <a:solidFill>
              <a:srgbClr val="000000"/>
            </a:solidFill>
            <a:prstDash val="solid"/>
          </a:ln>
        </p:spPr>
        <p:txBody>
          <a:bodyPr vert="horz" lIns="99000" tIns="54000" rIns="99000" bIns="54000" anchor="ctr" anchorCtr="1" compatLnSpc="0"/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en-US" sz="2400" b="0" i="0" u="none" strike="noStrike" kern="1200">
              <a:ln>
                <a:noFill/>
              </a:ln>
              <a:ea typeface="DejaVu Sans" pitchFamily="2"/>
              <a:cs typeface="Lohit Hindi" pitchFamily="2"/>
            </a:endParaRPr>
          </a:p>
        </p:txBody>
      </p:sp>
      <p:sp>
        <p:nvSpPr>
          <p:cNvPr id="19" name="Straight Connector 18"/>
          <p:cNvSpPr/>
          <p:nvPr/>
        </p:nvSpPr>
        <p:spPr>
          <a:xfrm>
            <a:off x="5029200" y="3156241"/>
            <a:ext cx="0" cy="672840"/>
          </a:xfrm>
          <a:prstGeom prst="line">
            <a:avLst/>
          </a:prstGeom>
          <a:noFill/>
          <a:ln w="18360">
            <a:solidFill>
              <a:srgbClr val="000000"/>
            </a:solidFill>
            <a:prstDash val="solid"/>
            <a:tailEnd type="arrow"/>
          </a:ln>
        </p:spPr>
        <p:txBody>
          <a:bodyPr vert="horz" lIns="99000" tIns="54000" rIns="99000" bIns="54000" anchor="ctr" anchorCtr="1" compatLnSpc="0"/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en-US" sz="2400" b="0" i="0" u="none" strike="noStrike" kern="1200">
              <a:ln>
                <a:noFill/>
              </a:ln>
              <a:ea typeface="DejaVu Sans" pitchFamily="2"/>
              <a:cs typeface="Lohit Hindi" pitchFamily="2"/>
            </a:endParaRPr>
          </a:p>
        </p:txBody>
      </p:sp>
      <p:sp>
        <p:nvSpPr>
          <p:cNvPr id="20" name="Straight Connector 19"/>
          <p:cNvSpPr/>
          <p:nvPr/>
        </p:nvSpPr>
        <p:spPr>
          <a:xfrm>
            <a:off x="6742800" y="3156241"/>
            <a:ext cx="0" cy="672840"/>
          </a:xfrm>
          <a:prstGeom prst="line">
            <a:avLst/>
          </a:prstGeom>
          <a:noFill/>
          <a:ln w="18360">
            <a:solidFill>
              <a:srgbClr val="000000"/>
            </a:solidFill>
            <a:prstDash val="solid"/>
            <a:tailEnd type="arrow"/>
          </a:ln>
        </p:spPr>
        <p:txBody>
          <a:bodyPr vert="horz" lIns="99000" tIns="54000" rIns="99000" bIns="54000" anchor="ctr" anchorCtr="1" compatLnSpc="0"/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en-US" sz="2400" b="0" i="0" u="none" strike="noStrike" kern="1200">
              <a:ln>
                <a:noFill/>
              </a:ln>
              <a:ea typeface="DejaVu Sans" pitchFamily="2"/>
              <a:cs typeface="Lohit Hindi" pitchFamily="2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4191000" y="3733800"/>
            <a:ext cx="2145000" cy="466559"/>
          </a:xfrm>
          <a:prstGeom prst="rect">
            <a:avLst/>
          </a:prstGeom>
          <a:noFill/>
          <a:ln>
            <a:noFill/>
          </a:ln>
        </p:spPr>
        <p:txBody>
          <a:bodyPr vert="horz" wrap="square" lIns="90000" tIns="45000" rIns="90000" bIns="45000" anchorCtr="0" compatLnSpc="0">
            <a:spAutoFit/>
          </a:bodyPr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600"/>
            </a:pPr>
            <a:r>
              <a:rPr lang="en-US" sz="2400" b="0" i="0" u="none" strike="noStrike" kern="1200" dirty="0" smtClean="0">
                <a:ln>
                  <a:noFill/>
                </a:ln>
                <a:ea typeface="DejaVu Sans" pitchFamily="2"/>
                <a:cs typeface="Lohit Hindi" pitchFamily="2"/>
              </a:rPr>
              <a:t>Plugin XSS</a:t>
            </a:r>
            <a:endParaRPr lang="en-US" sz="2400" b="0" i="0" u="none" strike="noStrike" kern="1200" dirty="0">
              <a:ln>
                <a:noFill/>
              </a:ln>
              <a:ea typeface="DejaVu Sans" pitchFamily="2"/>
              <a:cs typeface="Lohit Hindi" pitchFamily="2"/>
            </a:endParaRPr>
          </a:p>
        </p:txBody>
      </p:sp>
      <p:sp>
        <p:nvSpPr>
          <p:cNvPr id="22" name="Straight Connector 21"/>
          <p:cNvSpPr/>
          <p:nvPr/>
        </p:nvSpPr>
        <p:spPr>
          <a:xfrm>
            <a:off x="7696200" y="3172801"/>
            <a:ext cx="0" cy="672840"/>
          </a:xfrm>
          <a:prstGeom prst="line">
            <a:avLst/>
          </a:prstGeom>
          <a:noFill/>
          <a:ln w="18360">
            <a:solidFill>
              <a:srgbClr val="000000"/>
            </a:solidFill>
            <a:prstDash val="solid"/>
            <a:tailEnd type="arrow"/>
          </a:ln>
        </p:spPr>
        <p:txBody>
          <a:bodyPr vert="horz" lIns="99000" tIns="54000" rIns="99000" bIns="54000" anchor="ctr" anchorCtr="1" compatLnSpc="0"/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en-US" sz="2400" b="0" i="0" u="none" strike="noStrike" kern="1200">
              <a:ln>
                <a:noFill/>
              </a:ln>
              <a:ea typeface="DejaVu Sans" pitchFamily="2"/>
              <a:cs typeface="Lohit Hindi" pitchFamily="2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7278059" y="3811081"/>
            <a:ext cx="1865941" cy="842238"/>
          </a:xfrm>
          <a:prstGeom prst="rect">
            <a:avLst/>
          </a:prstGeom>
          <a:noFill/>
          <a:ln>
            <a:noFill/>
          </a:ln>
        </p:spPr>
        <p:txBody>
          <a:bodyPr vert="horz" wrap="square" lIns="90000" tIns="45000" rIns="90000" bIns="45000" anchorCtr="0" compatLnSpc="0">
            <a:spAutoFit/>
          </a:bodyPr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600"/>
            </a:pPr>
            <a:r>
              <a:rPr lang="en-US" sz="2400" b="0" i="0" u="none" strike="noStrike" kern="1200" dirty="0">
                <a:ln>
                  <a:noFill/>
                </a:ln>
                <a:ea typeface="DejaVu Sans" pitchFamily="2"/>
                <a:cs typeface="Lohit Hindi" pitchFamily="2"/>
              </a:rPr>
              <a:t>DOM-based</a:t>
            </a:r>
          </a:p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600"/>
            </a:pPr>
            <a:r>
              <a:rPr lang="en-US" sz="2400" b="0" i="0" u="none" strike="noStrike" kern="1200" dirty="0">
                <a:ln>
                  <a:noFill/>
                </a:ln>
                <a:ea typeface="DejaVu Sans" pitchFamily="2"/>
                <a:cs typeface="Lohit Hindi" pitchFamily="2"/>
              </a:rPr>
              <a:t>XSS</a:t>
            </a:r>
          </a:p>
        </p:txBody>
      </p:sp>
      <p:sp>
        <p:nvSpPr>
          <p:cNvPr id="24" name="Straight Connector 23"/>
          <p:cNvSpPr/>
          <p:nvPr/>
        </p:nvSpPr>
        <p:spPr>
          <a:xfrm>
            <a:off x="5026200" y="4276561"/>
            <a:ext cx="0" cy="336239"/>
          </a:xfrm>
          <a:prstGeom prst="line">
            <a:avLst/>
          </a:prstGeom>
          <a:noFill/>
          <a:ln w="18360">
            <a:solidFill>
              <a:srgbClr val="000000"/>
            </a:solidFill>
            <a:prstDash val="solid"/>
          </a:ln>
        </p:spPr>
        <p:txBody>
          <a:bodyPr vert="horz" lIns="99000" tIns="54000" rIns="99000" bIns="54000" anchor="ctr" anchorCtr="1" compatLnSpc="0"/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en-US" sz="2400" b="0" i="0" u="none" strike="noStrike" kern="1200">
              <a:ln>
                <a:noFill/>
              </a:ln>
              <a:ea typeface="DejaVu Sans" pitchFamily="2"/>
              <a:cs typeface="Lohit Hindi" pitchFamily="2"/>
            </a:endParaRPr>
          </a:p>
        </p:txBody>
      </p:sp>
      <p:sp>
        <p:nvSpPr>
          <p:cNvPr id="25" name="Straight Connector 24"/>
          <p:cNvSpPr/>
          <p:nvPr/>
        </p:nvSpPr>
        <p:spPr>
          <a:xfrm>
            <a:off x="4304400" y="4613160"/>
            <a:ext cx="1828800" cy="0"/>
          </a:xfrm>
          <a:prstGeom prst="line">
            <a:avLst/>
          </a:prstGeom>
          <a:noFill/>
          <a:ln w="18360">
            <a:solidFill>
              <a:srgbClr val="000000"/>
            </a:solidFill>
            <a:prstDash val="solid"/>
          </a:ln>
        </p:spPr>
        <p:txBody>
          <a:bodyPr vert="horz" lIns="99000" tIns="54000" rIns="99000" bIns="54000" anchor="ctr" anchorCtr="1" compatLnSpc="0"/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en-US" sz="2400" b="0" i="0" u="none" strike="noStrike" kern="1200">
              <a:ln>
                <a:noFill/>
              </a:ln>
              <a:ea typeface="DejaVu Sans" pitchFamily="2"/>
              <a:cs typeface="Lohit Hindi" pitchFamily="2"/>
            </a:endParaRPr>
          </a:p>
        </p:txBody>
      </p:sp>
      <p:sp>
        <p:nvSpPr>
          <p:cNvPr id="26" name="Straight Connector 25"/>
          <p:cNvSpPr/>
          <p:nvPr/>
        </p:nvSpPr>
        <p:spPr>
          <a:xfrm>
            <a:off x="4304400" y="4613160"/>
            <a:ext cx="0" cy="398521"/>
          </a:xfrm>
          <a:prstGeom prst="line">
            <a:avLst/>
          </a:prstGeom>
          <a:noFill/>
          <a:ln w="18360">
            <a:solidFill>
              <a:srgbClr val="000000"/>
            </a:solidFill>
            <a:prstDash val="solid"/>
            <a:tailEnd type="arrow"/>
          </a:ln>
        </p:spPr>
        <p:txBody>
          <a:bodyPr vert="horz" lIns="99000" tIns="54000" rIns="99000" bIns="54000" anchor="ctr" anchorCtr="1" compatLnSpc="0"/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en-US" sz="2400" b="0" i="0" u="none" strike="noStrike" kern="1200">
              <a:ln>
                <a:noFill/>
              </a:ln>
              <a:ea typeface="DejaVu Sans" pitchFamily="2"/>
              <a:cs typeface="Lohit Hindi" pitchFamily="2"/>
            </a:endParaRPr>
          </a:p>
        </p:txBody>
      </p:sp>
      <p:sp>
        <p:nvSpPr>
          <p:cNvPr id="27" name="Straight Connector 26"/>
          <p:cNvSpPr/>
          <p:nvPr/>
        </p:nvSpPr>
        <p:spPr>
          <a:xfrm>
            <a:off x="6133200" y="4613160"/>
            <a:ext cx="0" cy="398521"/>
          </a:xfrm>
          <a:prstGeom prst="line">
            <a:avLst/>
          </a:prstGeom>
          <a:noFill/>
          <a:ln w="18360">
            <a:solidFill>
              <a:srgbClr val="000000"/>
            </a:solidFill>
            <a:prstDash val="solid"/>
            <a:tailEnd type="arrow"/>
          </a:ln>
        </p:spPr>
        <p:txBody>
          <a:bodyPr vert="horz" lIns="99000" tIns="54000" rIns="99000" bIns="54000" anchor="ctr" anchorCtr="1" compatLnSpc="0"/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en-US" sz="2400" b="0" i="0" u="none" strike="noStrike" kern="1200">
              <a:ln>
                <a:noFill/>
              </a:ln>
              <a:ea typeface="DejaVu Sans" pitchFamily="2"/>
              <a:cs typeface="Lohit Hindi" pitchFamily="2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3505200" y="4988641"/>
            <a:ext cx="1897857" cy="466559"/>
          </a:xfrm>
          <a:prstGeom prst="rect">
            <a:avLst/>
          </a:prstGeom>
          <a:noFill/>
          <a:ln>
            <a:noFill/>
          </a:ln>
        </p:spPr>
        <p:txBody>
          <a:bodyPr vert="horz" wrap="square" lIns="90000" tIns="45000" rIns="90000" bIns="45000" compatLnSpc="0">
            <a:spAutoFit/>
          </a:bodyPr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600"/>
            </a:pPr>
            <a:r>
              <a:rPr lang="en-US" sz="2400" b="0" i="0" u="none" strike="noStrike" kern="1200" dirty="0">
                <a:ln>
                  <a:noFill/>
                </a:ln>
                <a:ea typeface="DejaVu Sans" pitchFamily="2"/>
                <a:cs typeface="Lohit Hindi" pitchFamily="2"/>
              </a:rPr>
              <a:t>Flash  XSS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5450458" y="4953000"/>
            <a:ext cx="1446600" cy="466559"/>
          </a:xfrm>
          <a:prstGeom prst="rect">
            <a:avLst/>
          </a:prstGeom>
          <a:noFill/>
          <a:ln>
            <a:noFill/>
          </a:ln>
        </p:spPr>
        <p:txBody>
          <a:bodyPr vert="horz" wrap="square" lIns="90000" tIns="45000" rIns="90000" bIns="45000" compatLnSpc="0">
            <a:spAutoFit/>
          </a:bodyPr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600"/>
            </a:pPr>
            <a:r>
              <a:rPr lang="en-US" sz="2400" b="0" i="0" u="none" strike="noStrike" kern="1200" dirty="0">
                <a:ln>
                  <a:noFill/>
                </a:ln>
                <a:ea typeface="DejaVu Sans" pitchFamily="2"/>
                <a:cs typeface="Lohit Hindi" pitchFamily="2"/>
              </a:rPr>
              <a:t>Java XSS</a:t>
            </a:r>
          </a:p>
        </p:txBody>
      </p:sp>
      <p:sp>
        <p:nvSpPr>
          <p:cNvPr id="30" name="Straight Connector 29"/>
          <p:cNvSpPr/>
          <p:nvPr/>
        </p:nvSpPr>
        <p:spPr>
          <a:xfrm>
            <a:off x="6324600" y="1899481"/>
            <a:ext cx="0" cy="672840"/>
          </a:xfrm>
          <a:prstGeom prst="line">
            <a:avLst/>
          </a:prstGeom>
          <a:noFill/>
          <a:ln w="18360">
            <a:solidFill>
              <a:srgbClr val="000000"/>
            </a:solidFill>
            <a:prstDash val="solid"/>
            <a:tailEnd type="arrow"/>
          </a:ln>
        </p:spPr>
        <p:txBody>
          <a:bodyPr vert="horz" lIns="99000" tIns="54000" rIns="99000" bIns="54000" anchor="ctr" anchorCtr="1" compatLnSpc="0"/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en-US" sz="2400" b="0" i="0" u="none" strike="noStrike" kern="1200">
              <a:ln>
                <a:noFill/>
              </a:ln>
              <a:ea typeface="DejaVu Sans" pitchFamily="2"/>
              <a:cs typeface="Lohit Hindi" pitchFamily="2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689641" y="4859041"/>
            <a:ext cx="2201399" cy="1593598"/>
          </a:xfrm>
          <a:prstGeom prst="rect">
            <a:avLst/>
          </a:prstGeom>
          <a:noFill/>
          <a:ln>
            <a:noFill/>
          </a:ln>
        </p:spPr>
        <p:txBody>
          <a:bodyPr vert="horz" lIns="90000" tIns="45000" rIns="90000" bIns="45000" anchorCtr="0" compatLnSpc="0">
            <a:spAutoFit/>
          </a:bodyPr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600" i="1"/>
            </a:pPr>
            <a:r>
              <a:rPr lang="en-US" sz="2400" b="0" i="1" u="none" strike="noStrike" kern="1200" dirty="0">
                <a:ln>
                  <a:noFill/>
                </a:ln>
                <a:ea typeface="DejaVu Sans" pitchFamily="2"/>
                <a:cs typeface="Lohit Hindi" pitchFamily="2"/>
              </a:rPr>
              <a:t>MySpace </a:t>
            </a:r>
            <a:r>
              <a:rPr lang="en-US" sz="2400" b="0" i="1" u="none" strike="noStrike" kern="1200" dirty="0" err="1">
                <a:ln>
                  <a:noFill/>
                </a:ln>
                <a:ea typeface="DejaVu Sans" pitchFamily="2"/>
                <a:cs typeface="Lohit Hindi" pitchFamily="2"/>
              </a:rPr>
              <a:t>Samy</a:t>
            </a:r>
            <a:r>
              <a:rPr lang="en-US" sz="2400" b="0" i="1" u="none" strike="noStrike" kern="1200" dirty="0">
                <a:ln>
                  <a:noFill/>
                </a:ln>
                <a:ea typeface="DejaVu Sans" pitchFamily="2"/>
                <a:cs typeface="Lohit Hindi" pitchFamily="2"/>
              </a:rPr>
              <a:t> Worm</a:t>
            </a:r>
          </a:p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600" i="1"/>
            </a:pPr>
            <a:r>
              <a:rPr lang="en-US" sz="2400" b="0" i="1" u="none" strike="noStrike" kern="1200" dirty="0" err="1">
                <a:ln>
                  <a:noFill/>
                </a:ln>
                <a:ea typeface="DejaVu Sans" pitchFamily="2"/>
                <a:cs typeface="Lohit Hindi" pitchFamily="2"/>
              </a:rPr>
              <a:t>Yamanner</a:t>
            </a:r>
            <a:r>
              <a:rPr lang="en-US" sz="2400" b="0" i="1" u="none" strike="noStrike" kern="1200" dirty="0">
                <a:ln>
                  <a:noFill/>
                </a:ln>
                <a:ea typeface="DejaVu Sans" pitchFamily="2"/>
                <a:cs typeface="Lohit Hindi" pitchFamily="2"/>
              </a:rPr>
              <a:t> Worm</a:t>
            </a:r>
          </a:p>
        </p:txBody>
      </p:sp>
      <p:sp>
        <p:nvSpPr>
          <p:cNvPr id="32" name="Straight Connector 31"/>
          <p:cNvSpPr/>
          <p:nvPr/>
        </p:nvSpPr>
        <p:spPr>
          <a:xfrm>
            <a:off x="1146840" y="4401841"/>
            <a:ext cx="0" cy="457200"/>
          </a:xfrm>
          <a:prstGeom prst="line">
            <a:avLst/>
          </a:prstGeom>
          <a:noFill/>
          <a:ln w="18360">
            <a:solidFill>
              <a:srgbClr val="000000"/>
            </a:solidFill>
            <a:prstDash val="solid"/>
          </a:ln>
        </p:spPr>
        <p:txBody>
          <a:bodyPr vert="horz" lIns="99000" tIns="54000" rIns="99000" bIns="54000" anchor="ctr" anchorCtr="1" compatLnSpc="0"/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en-US" sz="2400" b="0" i="0" u="none" strike="noStrike" kern="1200">
              <a:ln>
                <a:noFill/>
              </a:ln>
              <a:ea typeface="DejaVu Sans" pitchFamily="2"/>
              <a:cs typeface="Lohit Hindi" pitchFamily="2"/>
            </a:endParaRPr>
          </a:p>
        </p:txBody>
      </p:sp>
      <p:sp>
        <p:nvSpPr>
          <p:cNvPr id="33" name="Straight Connector 32"/>
          <p:cNvSpPr/>
          <p:nvPr/>
        </p:nvSpPr>
        <p:spPr>
          <a:xfrm>
            <a:off x="4299000" y="5486400"/>
            <a:ext cx="0" cy="459000"/>
          </a:xfrm>
          <a:prstGeom prst="line">
            <a:avLst/>
          </a:prstGeom>
          <a:noFill/>
          <a:ln w="18360">
            <a:solidFill>
              <a:srgbClr val="000000"/>
            </a:solidFill>
            <a:prstDash val="solid"/>
          </a:ln>
        </p:spPr>
        <p:txBody>
          <a:bodyPr vert="horz" lIns="99000" tIns="54000" rIns="99000" bIns="54000" anchor="ctr" anchorCtr="1" compatLnSpc="0"/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en-US" sz="2400" b="0" i="0" u="none" strike="noStrike" kern="1200">
              <a:ln>
                <a:noFill/>
              </a:ln>
              <a:ea typeface="DejaVu Sans" pitchFamily="2"/>
              <a:cs typeface="Lohit Hindi" pitchFamily="2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3552601" y="5943600"/>
            <a:ext cx="2848199" cy="842238"/>
          </a:xfrm>
          <a:prstGeom prst="rect">
            <a:avLst/>
          </a:prstGeom>
          <a:noFill/>
          <a:ln>
            <a:noFill/>
          </a:ln>
        </p:spPr>
        <p:txBody>
          <a:bodyPr vert="horz" wrap="square" lIns="90000" tIns="45000" rIns="90000" bIns="45000" anchorCtr="0" compatLnSpc="0">
            <a:spAutoFit/>
          </a:bodyPr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600" i="1"/>
            </a:pPr>
            <a:r>
              <a:rPr lang="en-US" sz="2400" b="0" i="1" u="none" strike="noStrike" kern="1200" dirty="0" err="1">
                <a:ln>
                  <a:noFill/>
                </a:ln>
                <a:ea typeface="DejaVu Sans" pitchFamily="2"/>
                <a:cs typeface="Lohit Hindi" pitchFamily="2"/>
              </a:rPr>
              <a:t>Renren</a:t>
            </a:r>
            <a:r>
              <a:rPr lang="en-US" sz="2400" b="0" i="1" u="none" strike="noStrike" kern="1200" dirty="0">
                <a:ln>
                  <a:noFill/>
                </a:ln>
                <a:ea typeface="DejaVu Sans" pitchFamily="2"/>
                <a:cs typeface="Lohit Hindi" pitchFamily="2"/>
              </a:rPr>
              <a:t> Worm</a:t>
            </a:r>
          </a:p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600" i="1"/>
            </a:pPr>
            <a:r>
              <a:rPr lang="en-US" sz="2400" b="0" i="1" u="none" strike="noStrike" kern="1200" dirty="0" err="1">
                <a:ln>
                  <a:noFill/>
                </a:ln>
                <a:ea typeface="DejaVu Sans" pitchFamily="2"/>
                <a:cs typeface="Lohit Hindi" pitchFamily="2"/>
              </a:rPr>
              <a:t>SpaceFlash</a:t>
            </a:r>
            <a:r>
              <a:rPr lang="en-US" sz="2400" b="0" i="1" u="none" strike="noStrike" kern="1200" dirty="0">
                <a:ln>
                  <a:noFill/>
                </a:ln>
                <a:ea typeface="DejaVu Sans" pitchFamily="2"/>
                <a:cs typeface="Lohit Hindi" pitchFamily="2"/>
              </a:rPr>
              <a:t> Worm</a:t>
            </a:r>
          </a:p>
        </p:txBody>
      </p:sp>
      <p:sp>
        <p:nvSpPr>
          <p:cNvPr id="37" name="Straight Connector 36"/>
          <p:cNvSpPr/>
          <p:nvPr/>
        </p:nvSpPr>
        <p:spPr>
          <a:xfrm>
            <a:off x="7696200" y="4570199"/>
            <a:ext cx="0" cy="459001"/>
          </a:xfrm>
          <a:prstGeom prst="line">
            <a:avLst/>
          </a:prstGeom>
          <a:noFill/>
          <a:ln w="18360">
            <a:solidFill>
              <a:srgbClr val="000000"/>
            </a:solidFill>
            <a:prstDash val="solid"/>
          </a:ln>
        </p:spPr>
        <p:txBody>
          <a:bodyPr vert="horz" lIns="99000" tIns="54000" rIns="99000" bIns="54000" anchor="ctr" anchorCtr="1" compatLnSpc="0"/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en-US" sz="2400" b="0" i="0" u="none" strike="noStrike" kern="1200">
              <a:ln>
                <a:noFill/>
              </a:ln>
              <a:ea typeface="DejaVu Sans" pitchFamily="2"/>
              <a:cs typeface="Lohit Hindi" pitchFamily="2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6629400" y="5029200"/>
            <a:ext cx="2226121" cy="541800"/>
          </a:xfrm>
          <a:prstGeom prst="rect">
            <a:avLst/>
          </a:prstGeom>
          <a:noFill/>
          <a:ln>
            <a:noFill/>
          </a:ln>
        </p:spPr>
        <p:txBody>
          <a:bodyPr vert="horz" lIns="90000" tIns="45000" rIns="90000" bIns="45000" compatLnSpc="0"/>
          <a:lstStyle/>
          <a:p>
            <a:pPr marL="0" marR="0" lvl="0" indent="0" algn="ctr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600" i="1"/>
            </a:pPr>
            <a:r>
              <a:rPr lang="en-US" sz="2400" b="0" i="1" u="none" strike="noStrike" kern="1200" dirty="0">
                <a:ln>
                  <a:noFill/>
                </a:ln>
                <a:ea typeface="DejaVu Sans" pitchFamily="2"/>
                <a:cs typeface="Lohit Hindi" pitchFamily="2"/>
              </a:rPr>
              <a:t>Our Experimental</a:t>
            </a:r>
          </a:p>
          <a:p>
            <a:pPr marL="0" marR="0" lvl="0" indent="0" algn="ctr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600" i="1"/>
            </a:pPr>
            <a:r>
              <a:rPr lang="en-US" sz="2400" b="0" i="1" u="none" strike="noStrike" kern="1200" dirty="0">
                <a:ln>
                  <a:noFill/>
                </a:ln>
                <a:ea typeface="DejaVu Sans" pitchFamily="2"/>
                <a:cs typeface="Lohit Hindi" pitchFamily="2"/>
              </a:rPr>
              <a:t>Worm</a:t>
            </a:r>
          </a:p>
        </p:txBody>
      </p:sp>
      <p:sp>
        <p:nvSpPr>
          <p:cNvPr id="39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dirty="0" smtClean="0"/>
              <a:t>XSS Taxonomy</a:t>
            </a:r>
            <a:endParaRPr lang="en-US" dirty="0"/>
          </a:p>
        </p:txBody>
      </p:sp>
      <p:grpSp>
        <p:nvGrpSpPr>
          <p:cNvPr id="40" name="Group 39"/>
          <p:cNvGrpSpPr/>
          <p:nvPr/>
        </p:nvGrpSpPr>
        <p:grpSpPr>
          <a:xfrm>
            <a:off x="152400" y="152400"/>
            <a:ext cx="1600200" cy="679648"/>
            <a:chOff x="152400" y="82352"/>
            <a:chExt cx="1600200" cy="686980"/>
          </a:xfrm>
        </p:grpSpPr>
        <p:pic>
          <p:nvPicPr>
            <p:cNvPr id="41" name="Picture 40" descr="http://homepages.laas.fr/jsola/JoanSola/fitxers/sri_logo.gif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38200" y="117684"/>
              <a:ext cx="914400" cy="6443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2" name="Picture 2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52400" y="82352"/>
              <a:ext cx="582706" cy="68698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89735C-C2C0-4CF5-8A34-EA850D22F5EE}" type="slidenum">
              <a:rPr lang="en-US" smtClean="0"/>
              <a:pPr/>
              <a:t>5</a:t>
            </a:fld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9687039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14818"/>
    </mc:Choice>
    <mc:Fallback xmlns="">
      <p:transition spd="slow" advTm="11481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/>
      <p:bldP spid="8" grpId="0"/>
      <p:bldP spid="9" grpId="0"/>
      <p:bldP spid="10" grpId="0" animBg="1"/>
      <p:bldP spid="11" grpId="0" animBg="1"/>
      <p:bldP spid="12" grpId="0" animBg="1"/>
      <p:bldP spid="13" grpId="0" animBg="1"/>
      <p:bldP spid="14" grpId="0"/>
      <p:bldP spid="15" grpId="0"/>
      <p:bldP spid="16" grpId="0"/>
      <p:bldP spid="17" grpId="0" animBg="1"/>
      <p:bldP spid="18" grpId="0" animBg="1"/>
      <p:bldP spid="19" grpId="0" animBg="1"/>
      <p:bldP spid="20" grpId="0" animBg="1"/>
      <p:bldP spid="21" grpId="0"/>
      <p:bldP spid="22" grpId="0" animBg="1"/>
      <p:bldP spid="23" grpId="0"/>
      <p:bldP spid="24" grpId="0" animBg="1"/>
      <p:bldP spid="25" grpId="0" animBg="1"/>
      <p:bldP spid="26" grpId="0" animBg="1"/>
      <p:bldP spid="27" grpId="0" animBg="1"/>
      <p:bldP spid="28" grpId="0"/>
      <p:bldP spid="29" grpId="0"/>
      <p:bldP spid="30" grpId="0" animBg="1"/>
      <p:bldP spid="31" grpId="0"/>
      <p:bldP spid="32" grpId="0" animBg="1"/>
      <p:bldP spid="33" grpId="0" animBg="1"/>
      <p:bldP spid="34" grpId="0"/>
      <p:bldP spid="37" grpId="0" animBg="1"/>
      <p:bldP spid="38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Related Work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fontAlgn="b"/>
            <a:r>
              <a:rPr lang="en-US" dirty="0" smtClean="0"/>
              <a:t>Group one: </a:t>
            </a:r>
            <a:r>
              <a:rPr lang="en-US" dirty="0"/>
              <a:t> </a:t>
            </a:r>
            <a:r>
              <a:rPr lang="en-US" dirty="0" smtClean="0"/>
              <a:t>Prevent XSS vulnerabilities</a:t>
            </a:r>
          </a:p>
          <a:p>
            <a:pPr lvl="1" fontAlgn="b"/>
            <a:r>
              <a:rPr lang="en-US" dirty="0" smtClean="0"/>
              <a:t>Incomplete coverage (</a:t>
            </a:r>
            <a:r>
              <a:rPr lang="en-US" dirty="0" err="1"/>
              <a:t>BluePrint</a:t>
            </a:r>
            <a:r>
              <a:rPr lang="en-US" dirty="0"/>
              <a:t>, Plug-in Patches,  Barth et al., and </a:t>
            </a:r>
            <a:r>
              <a:rPr lang="en-US" dirty="0" err="1"/>
              <a:t>Saxena</a:t>
            </a:r>
            <a:r>
              <a:rPr lang="en-US" dirty="0"/>
              <a:t> et al</a:t>
            </a:r>
            <a:r>
              <a:rPr lang="en-US" dirty="0" smtClean="0"/>
              <a:t>.)</a:t>
            </a:r>
          </a:p>
          <a:p>
            <a:pPr fontAlgn="b"/>
            <a:r>
              <a:rPr lang="en-US" dirty="0" smtClean="0"/>
              <a:t>Group two: Prevent XSS worms</a:t>
            </a:r>
          </a:p>
          <a:p>
            <a:pPr lvl="1" fontAlgn="b"/>
            <a:r>
              <a:rPr lang="en-US" dirty="0"/>
              <a:t>No </a:t>
            </a:r>
            <a:r>
              <a:rPr lang="en-US" dirty="0" smtClean="0"/>
              <a:t>early-stage prevention (Spectator and </a:t>
            </a:r>
            <a:r>
              <a:rPr lang="en-US" dirty="0" err="1"/>
              <a:t>Xu</a:t>
            </a:r>
            <a:r>
              <a:rPr lang="en-US" dirty="0"/>
              <a:t> et al</a:t>
            </a:r>
            <a:r>
              <a:rPr lang="en-US" dirty="0" smtClean="0"/>
              <a:t>.)</a:t>
            </a:r>
          </a:p>
          <a:p>
            <a:pPr lvl="1"/>
            <a:r>
              <a:rPr lang="en-US" dirty="0" smtClean="0"/>
              <a:t>Not resistant to polymorphic worm (Sun </a:t>
            </a:r>
            <a:r>
              <a:rPr lang="en-US" dirty="0"/>
              <a:t>et al</a:t>
            </a:r>
            <a:r>
              <a:rPr lang="en-US" dirty="0" smtClean="0"/>
              <a:t>.)</a:t>
            </a:r>
          </a:p>
          <a:p>
            <a:r>
              <a:rPr lang="en-US" dirty="0" smtClean="0"/>
              <a:t>Our goal: Prevent all the XSS worms with early-stage prevention and resistance to polymorphic worms</a:t>
            </a:r>
          </a:p>
          <a:p>
            <a:pPr lvl="1"/>
            <a:endParaRPr lang="en-US" dirty="0"/>
          </a:p>
        </p:txBody>
      </p:sp>
      <p:grpSp>
        <p:nvGrpSpPr>
          <p:cNvPr id="4" name="Group 3"/>
          <p:cNvGrpSpPr/>
          <p:nvPr/>
        </p:nvGrpSpPr>
        <p:grpSpPr>
          <a:xfrm>
            <a:off x="152400" y="152400"/>
            <a:ext cx="1600200" cy="679648"/>
            <a:chOff x="152400" y="82352"/>
            <a:chExt cx="1600200" cy="686980"/>
          </a:xfrm>
        </p:grpSpPr>
        <p:pic>
          <p:nvPicPr>
            <p:cNvPr id="5" name="Picture 4" descr="http://homepages.laas.fr/jsola/JoanSola/fitxers/sri_logo.gif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38200" y="117684"/>
              <a:ext cx="914400" cy="6443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" name="Picture 2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52400" y="82352"/>
              <a:ext cx="582706" cy="68698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89735C-C2C0-4CF5-8A34-EA850D22F5EE}" type="slidenum">
              <a:rPr lang="en-US" smtClean="0"/>
              <a:pPr/>
              <a:t>6</a:t>
            </a:fld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3989778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88012"/>
    </mc:Choice>
    <mc:Fallback xmlns="">
      <p:transition spd="slow" advTm="8801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Our Approach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Two key concepts: (1) request authentication and (2) view separation</a:t>
            </a:r>
            <a:endParaRPr lang="en-US" dirty="0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47691882"/>
              </p:ext>
            </p:extLst>
          </p:nvPr>
        </p:nvGraphicFramePr>
        <p:xfrm>
          <a:off x="3695635" y="2786062"/>
          <a:ext cx="1111250" cy="8715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331" name="Visio" r:id="rId4" imgW="1446602" imgH="1135277" progId="Visio.Drawing.11">
                  <p:link updateAutomatic="1"/>
                </p:oleObj>
              </mc:Choice>
              <mc:Fallback>
                <p:oleObj name="Visio" r:id="rId4" imgW="1446602" imgH="1135277" progId="Visio.Drawing.11">
                  <p:link updateAutomatic="1"/>
                  <p:pic>
                    <p:nvPicPr>
                      <p:cNvPr id="0" name="Picture 18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695635" y="2786062"/>
                        <a:ext cx="1111250" cy="8715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5" name="Picture 8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01720" y="5146810"/>
            <a:ext cx="1060515" cy="7237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6" name="Straight Arrow Connector 5"/>
          <p:cNvCxnSpPr/>
          <p:nvPr/>
        </p:nvCxnSpPr>
        <p:spPr>
          <a:xfrm flipH="1">
            <a:off x="2324035" y="3733800"/>
            <a:ext cx="1371600" cy="1413010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1863693" y="4050268"/>
            <a:ext cx="129854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Download</a:t>
            </a:r>
            <a:endParaRPr lang="en-US" sz="2000" dirty="0"/>
          </a:p>
        </p:txBody>
      </p:sp>
      <p:cxnSp>
        <p:nvCxnSpPr>
          <p:cNvPr id="8" name="Straight Arrow Connector 7"/>
          <p:cNvCxnSpPr/>
          <p:nvPr/>
        </p:nvCxnSpPr>
        <p:spPr>
          <a:xfrm flipV="1">
            <a:off x="3009835" y="3733800"/>
            <a:ext cx="914400" cy="1413010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2019235" y="5867400"/>
            <a:ext cx="14478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err="1" smtClean="0"/>
              <a:t>Samy’s</a:t>
            </a:r>
            <a:r>
              <a:rPr lang="en-US" sz="2000" dirty="0" smtClean="0"/>
              <a:t> page</a:t>
            </a:r>
            <a:endParaRPr lang="en-US" sz="2000" dirty="0"/>
          </a:p>
        </p:txBody>
      </p:sp>
      <p:sp>
        <p:nvSpPr>
          <p:cNvPr id="10" name="TextBox 9"/>
          <p:cNvSpPr txBox="1"/>
          <p:nvPr/>
        </p:nvSpPr>
        <p:spPr>
          <a:xfrm>
            <a:off x="3390835" y="4343400"/>
            <a:ext cx="16764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Modify benign user’s account</a:t>
            </a:r>
            <a:endParaRPr lang="en-US" sz="2000" dirty="0"/>
          </a:p>
        </p:txBody>
      </p:sp>
      <p:cxnSp>
        <p:nvCxnSpPr>
          <p:cNvPr id="12" name="Straight Arrow Connector 11"/>
          <p:cNvCxnSpPr/>
          <p:nvPr/>
        </p:nvCxnSpPr>
        <p:spPr>
          <a:xfrm>
            <a:off x="4381435" y="3733800"/>
            <a:ext cx="1368458" cy="1415554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3352800" y="6248400"/>
            <a:ext cx="16764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Benign User</a:t>
            </a:r>
            <a:endParaRPr lang="en-US" sz="2000" dirty="0"/>
          </a:p>
        </p:txBody>
      </p:sp>
      <p:pic>
        <p:nvPicPr>
          <p:cNvPr id="14" name="Picture 3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91112" y="5181600"/>
            <a:ext cx="1385888" cy="9458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5" name="Multiply 14"/>
          <p:cNvSpPr/>
          <p:nvPr/>
        </p:nvSpPr>
        <p:spPr>
          <a:xfrm>
            <a:off x="3505200" y="3886200"/>
            <a:ext cx="457200" cy="457200"/>
          </a:xfrm>
          <a:prstGeom prst="mathMultiply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>
              <a:solidFill>
                <a:srgbClr val="FF0000"/>
              </a:solidFill>
            </a:endParaRPr>
          </a:p>
        </p:txBody>
      </p:sp>
      <p:sp>
        <p:nvSpPr>
          <p:cNvPr id="18" name="Multiply 17"/>
          <p:cNvSpPr/>
          <p:nvPr/>
        </p:nvSpPr>
        <p:spPr>
          <a:xfrm>
            <a:off x="3695635" y="5280092"/>
            <a:ext cx="457200" cy="457200"/>
          </a:xfrm>
          <a:prstGeom prst="mathMultiply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>
              <a:solidFill>
                <a:srgbClr val="FF0000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3505200" y="5663150"/>
            <a:ext cx="16764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Access</a:t>
            </a:r>
            <a:endParaRPr lang="en-US" sz="2000" dirty="0"/>
          </a:p>
        </p:txBody>
      </p:sp>
      <p:cxnSp>
        <p:nvCxnSpPr>
          <p:cNvPr id="21" name="Straight Connector 20"/>
          <p:cNvCxnSpPr/>
          <p:nvPr/>
        </p:nvCxnSpPr>
        <p:spPr>
          <a:xfrm flipV="1">
            <a:off x="3924235" y="3276600"/>
            <a:ext cx="2019365" cy="83820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/>
        </p:nvSpPr>
        <p:spPr>
          <a:xfrm>
            <a:off x="5943600" y="2971800"/>
            <a:ext cx="19812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We use </a:t>
            </a:r>
            <a:r>
              <a:rPr lang="en-US" sz="2000" b="1" dirty="0" smtClean="0"/>
              <a:t>request authentication</a:t>
            </a:r>
            <a:r>
              <a:rPr lang="en-US" sz="2000" dirty="0" smtClean="0"/>
              <a:t>.</a:t>
            </a:r>
          </a:p>
        </p:txBody>
      </p:sp>
      <p:cxnSp>
        <p:nvCxnSpPr>
          <p:cNvPr id="24" name="Straight Arrow Connector 23"/>
          <p:cNvCxnSpPr/>
          <p:nvPr/>
        </p:nvCxnSpPr>
        <p:spPr>
          <a:xfrm>
            <a:off x="3162235" y="5486400"/>
            <a:ext cx="1903429" cy="0"/>
          </a:xfrm>
          <a:prstGeom prst="straightConnector1">
            <a:avLst/>
          </a:prstGeom>
          <a:ln w="19050">
            <a:solidFill>
              <a:schemeClr val="tx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/>
          <p:nvPr/>
        </p:nvCxnSpPr>
        <p:spPr>
          <a:xfrm flipV="1">
            <a:off x="4076635" y="4495800"/>
            <a:ext cx="2019365" cy="83820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Box 25"/>
          <p:cNvSpPr txBox="1"/>
          <p:nvPr/>
        </p:nvSpPr>
        <p:spPr>
          <a:xfrm>
            <a:off x="6172200" y="4267200"/>
            <a:ext cx="22098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/>
              <a:t>View separation</a:t>
            </a:r>
            <a:r>
              <a:rPr lang="en-US" sz="2000" dirty="0" smtClean="0"/>
              <a:t> is always enforced.</a:t>
            </a:r>
            <a:endParaRPr lang="en-US" sz="2000" dirty="0"/>
          </a:p>
        </p:txBody>
      </p:sp>
      <p:grpSp>
        <p:nvGrpSpPr>
          <p:cNvPr id="23" name="Group 22"/>
          <p:cNvGrpSpPr/>
          <p:nvPr/>
        </p:nvGrpSpPr>
        <p:grpSpPr>
          <a:xfrm>
            <a:off x="152400" y="152400"/>
            <a:ext cx="1600200" cy="679648"/>
            <a:chOff x="152400" y="82352"/>
            <a:chExt cx="1600200" cy="686980"/>
          </a:xfrm>
        </p:grpSpPr>
        <p:pic>
          <p:nvPicPr>
            <p:cNvPr id="27" name="Picture 26" descr="http://homepages.laas.fr/jsola/JoanSola/fitxers/sri_logo.gif"/>
            <p:cNvPicPr>
              <a:picLocks noChangeAspect="1" noChangeArrowheads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38200" y="117684"/>
              <a:ext cx="914400" cy="6443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8" name="Picture 2"/>
            <p:cNvPicPr>
              <a:picLocks noChangeAspect="1" noChangeArrowheads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52400" y="82352"/>
              <a:ext cx="582706" cy="68698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89735C-C2C0-4CF5-8A34-EA850D22F5EE}" type="slidenum">
              <a:rPr lang="en-US" smtClean="0"/>
              <a:pPr/>
              <a:t>7</a:t>
            </a:fld>
            <a:endParaRPr lang="en-US"/>
          </a:p>
        </p:txBody>
      </p:sp>
    </p:spTree>
    <p:custDataLst>
      <p:tags r:id="rId2"/>
    </p:custDataLst>
    <p:extLst>
      <p:ext uri="{BB962C8B-B14F-4D97-AF65-F5344CB8AC3E}">
        <p14:creationId xmlns:p14="http://schemas.microsoft.com/office/powerpoint/2010/main" val="2574694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9574"/>
    </mc:Choice>
    <mc:Fallback xmlns="">
      <p:transition spd="slow" advTm="4957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5" grpId="0" animBg="1"/>
      <p:bldP spid="18" grpId="0" animBg="1"/>
      <p:bldP spid="19" grpId="0"/>
      <p:bldP spid="22" grpId="0"/>
      <p:bldP spid="26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For example, blog A, blog B, blog C and so on.</a:t>
            </a:r>
          </a:p>
          <a:p>
            <a:r>
              <a:rPr lang="en-US" dirty="0" smtClean="0"/>
              <a:t>Or more fine-grained, different pages in the same blog.</a:t>
            </a:r>
          </a:p>
          <a:p>
            <a:r>
              <a:rPr lang="en-US" dirty="0" smtClean="0"/>
              <a:t>Isolating </a:t>
            </a:r>
            <a:r>
              <a:rPr lang="en-US" dirty="0"/>
              <a:t>contents from the same origin</a:t>
            </a:r>
          </a:p>
          <a:p>
            <a:pPr lvl="1"/>
            <a:r>
              <a:rPr lang="en-US" i="1" dirty="0"/>
              <a:t>iframe</a:t>
            </a:r>
            <a:r>
              <a:rPr lang="en-US" dirty="0"/>
              <a:t> tag with sandbox properties in HTML5</a:t>
            </a:r>
          </a:p>
          <a:p>
            <a:pPr lvl="1"/>
            <a:r>
              <a:rPr lang="en-US" dirty="0" err="1" smtClean="0"/>
              <a:t>Pseudodomain</a:t>
            </a:r>
            <a:r>
              <a:rPr lang="en-US" dirty="0" smtClean="0"/>
              <a:t> encapsulation </a:t>
            </a:r>
            <a:r>
              <a:rPr lang="en-US" dirty="0"/>
              <a:t>(mentioned later</a:t>
            </a:r>
            <a:r>
              <a:rPr lang="en-US" dirty="0" smtClean="0"/>
              <a:t>)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View Separation</a:t>
            </a: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1295400"/>
            <a:ext cx="7342126" cy="47000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990600"/>
            <a:ext cx="7696200" cy="56347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2514600" y="6172200"/>
            <a:ext cx="1981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View One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3886200" y="6172200"/>
            <a:ext cx="1981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View Two</a:t>
            </a:r>
            <a:endParaRPr lang="en-US" dirty="0"/>
          </a:p>
        </p:txBody>
      </p:sp>
      <p:grpSp>
        <p:nvGrpSpPr>
          <p:cNvPr id="8" name="Group 7"/>
          <p:cNvGrpSpPr/>
          <p:nvPr/>
        </p:nvGrpSpPr>
        <p:grpSpPr>
          <a:xfrm>
            <a:off x="152400" y="152400"/>
            <a:ext cx="1600200" cy="679648"/>
            <a:chOff x="152400" y="82352"/>
            <a:chExt cx="1600200" cy="686980"/>
          </a:xfrm>
        </p:grpSpPr>
        <p:pic>
          <p:nvPicPr>
            <p:cNvPr id="9" name="Picture 8" descr="http://homepages.laas.fr/jsola/JoanSola/fitxers/sri_logo.gif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38200" y="117684"/>
              <a:ext cx="914400" cy="6443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" name="Picture 2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52400" y="82352"/>
              <a:ext cx="582706" cy="68698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89735C-C2C0-4CF5-8A34-EA850D22F5EE}" type="slidenum">
              <a:rPr lang="en-US" smtClean="0"/>
              <a:pPr/>
              <a:t>8</a:t>
            </a:fld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4022395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6170"/>
    </mc:Choice>
    <mc:Fallback xmlns="">
      <p:transition spd="slow" advTm="5617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4" grpId="1"/>
      <p:bldP spid="7" grpId="0"/>
      <p:bldP spid="7" grpId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Request Authentication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For example, requests from blog A does not have permissions to modify blog B</a:t>
            </a:r>
          </a:p>
          <a:p>
            <a:r>
              <a:rPr lang="en-US" dirty="0"/>
              <a:t>Identifying which view a client-side request is from.</a:t>
            </a:r>
          </a:p>
          <a:p>
            <a:pPr lvl="1"/>
            <a:r>
              <a:rPr lang="en-US" dirty="0"/>
              <a:t>Secret token</a:t>
            </a:r>
          </a:p>
          <a:p>
            <a:pPr lvl="1"/>
            <a:r>
              <a:rPr lang="en-US" dirty="0" err="1" smtClean="0"/>
              <a:t>Referer</a:t>
            </a:r>
            <a:r>
              <a:rPr lang="en-US" dirty="0" smtClean="0"/>
              <a:t> </a:t>
            </a:r>
            <a:r>
              <a:rPr lang="en-US" dirty="0"/>
              <a:t>header</a:t>
            </a:r>
          </a:p>
          <a:p>
            <a:r>
              <a:rPr lang="en-US" dirty="0"/>
              <a:t>Check if the </a:t>
            </a:r>
            <a:r>
              <a:rPr lang="en-US" dirty="0" smtClean="0"/>
              <a:t>view </a:t>
            </a:r>
            <a:r>
              <a:rPr lang="en-US" dirty="0"/>
              <a:t>has the </a:t>
            </a:r>
            <a:r>
              <a:rPr lang="en-US" dirty="0" smtClean="0"/>
              <a:t>permission</a:t>
            </a:r>
          </a:p>
          <a:p>
            <a:pPr lvl="1"/>
            <a:endParaRPr lang="en-US" dirty="0" smtClean="0"/>
          </a:p>
        </p:txBody>
      </p:sp>
      <p:grpSp>
        <p:nvGrpSpPr>
          <p:cNvPr id="4" name="Group 3"/>
          <p:cNvGrpSpPr/>
          <p:nvPr/>
        </p:nvGrpSpPr>
        <p:grpSpPr>
          <a:xfrm>
            <a:off x="152400" y="152400"/>
            <a:ext cx="1600200" cy="679648"/>
            <a:chOff x="152400" y="82352"/>
            <a:chExt cx="1600200" cy="686980"/>
          </a:xfrm>
        </p:grpSpPr>
        <p:pic>
          <p:nvPicPr>
            <p:cNvPr id="5" name="Picture 4" descr="http://homepages.laas.fr/jsola/JoanSola/fitxers/sri_logo.gif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38200" y="117684"/>
              <a:ext cx="914400" cy="6443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" name="Picture 2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52400" y="82352"/>
              <a:ext cx="582706" cy="68698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89735C-C2C0-4CF5-8A34-EA850D22F5EE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80539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3433"/>
    </mc:Choice>
    <mc:Fallback xmlns="">
      <p:transition spd="slow" advTm="23433"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Our Approach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35937375"/>
              </p:ext>
            </p:extLst>
          </p:nvPr>
        </p:nvGraphicFramePr>
        <p:xfrm>
          <a:off x="3432142" y="2057400"/>
          <a:ext cx="1111250" cy="8715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355" name="Visio" r:id="rId4" imgW="1446602" imgH="1135277" progId="Visio.Drawing.11">
                  <p:link updateAutomatic="1"/>
                </p:oleObj>
              </mc:Choice>
              <mc:Fallback>
                <p:oleObj name="Visio" r:id="rId4" imgW="1446602" imgH="1135277" progId="Visio.Drawing.11">
                  <p:link updateAutomatic="1"/>
                  <p:pic>
                    <p:nvPicPr>
                      <p:cNvPr id="0" name="Picture 16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32142" y="2057400"/>
                        <a:ext cx="1111250" cy="8715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5" name="Picture 8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8227" y="4418148"/>
            <a:ext cx="1060515" cy="7237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6" name="Straight Arrow Connector 5"/>
          <p:cNvCxnSpPr/>
          <p:nvPr/>
        </p:nvCxnSpPr>
        <p:spPr>
          <a:xfrm flipH="1">
            <a:off x="2060542" y="3005138"/>
            <a:ext cx="1371600" cy="1413010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1371600" y="3321606"/>
            <a:ext cx="152714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Download</a:t>
            </a:r>
            <a:endParaRPr lang="en-US" sz="2400" dirty="0"/>
          </a:p>
        </p:txBody>
      </p:sp>
      <p:cxnSp>
        <p:nvCxnSpPr>
          <p:cNvPr id="8" name="Straight Arrow Connector 7"/>
          <p:cNvCxnSpPr/>
          <p:nvPr/>
        </p:nvCxnSpPr>
        <p:spPr>
          <a:xfrm flipV="1">
            <a:off x="2746342" y="3005138"/>
            <a:ext cx="914400" cy="1413010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1755742" y="5138738"/>
            <a:ext cx="1447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View One</a:t>
            </a:r>
            <a:endParaRPr lang="en-US" sz="2400" dirty="0"/>
          </a:p>
        </p:txBody>
      </p:sp>
      <p:sp>
        <p:nvSpPr>
          <p:cNvPr id="10" name="TextBox 9"/>
          <p:cNvSpPr txBox="1"/>
          <p:nvPr/>
        </p:nvSpPr>
        <p:spPr>
          <a:xfrm>
            <a:off x="3051141" y="3664803"/>
            <a:ext cx="205425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Modify benign user’s account</a:t>
            </a:r>
            <a:endParaRPr lang="en-US" sz="2400" dirty="0"/>
          </a:p>
        </p:txBody>
      </p:sp>
      <p:cxnSp>
        <p:nvCxnSpPr>
          <p:cNvPr id="11" name="Straight Arrow Connector 10"/>
          <p:cNvCxnSpPr/>
          <p:nvPr/>
        </p:nvCxnSpPr>
        <p:spPr>
          <a:xfrm>
            <a:off x="4117942" y="3005138"/>
            <a:ext cx="1368458" cy="1415554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2898742" y="5769317"/>
            <a:ext cx="1676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Benign User</a:t>
            </a:r>
            <a:endParaRPr lang="en-US" sz="2400" dirty="0"/>
          </a:p>
        </p:txBody>
      </p:sp>
      <p:pic>
        <p:nvPicPr>
          <p:cNvPr id="13" name="Picture 3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27619" y="4452938"/>
            <a:ext cx="1115981" cy="7616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4" name="Multiply 13"/>
          <p:cNvSpPr/>
          <p:nvPr/>
        </p:nvSpPr>
        <p:spPr>
          <a:xfrm>
            <a:off x="3241707" y="3157538"/>
            <a:ext cx="457200" cy="457200"/>
          </a:xfrm>
          <a:prstGeom prst="mathMultiply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>
              <a:solidFill>
                <a:srgbClr val="FF0000"/>
              </a:solidFill>
            </a:endParaRPr>
          </a:p>
        </p:txBody>
      </p:sp>
      <p:sp>
        <p:nvSpPr>
          <p:cNvPr id="15" name="Multiply 14"/>
          <p:cNvSpPr/>
          <p:nvPr/>
        </p:nvSpPr>
        <p:spPr>
          <a:xfrm>
            <a:off x="3432142" y="4551430"/>
            <a:ext cx="457200" cy="457200"/>
          </a:xfrm>
          <a:prstGeom prst="mathMultiply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>
              <a:solidFill>
                <a:srgbClr val="FF0000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3241707" y="4934488"/>
            <a:ext cx="1676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Access</a:t>
            </a:r>
            <a:endParaRPr lang="en-US" sz="2400" dirty="0"/>
          </a:p>
        </p:txBody>
      </p:sp>
      <p:cxnSp>
        <p:nvCxnSpPr>
          <p:cNvPr id="17" name="Straight Connector 16"/>
          <p:cNvCxnSpPr/>
          <p:nvPr/>
        </p:nvCxnSpPr>
        <p:spPr>
          <a:xfrm flipV="1">
            <a:off x="3660742" y="2514600"/>
            <a:ext cx="2019365" cy="83820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5680106" y="1905000"/>
            <a:ext cx="293049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View one does not have the permission.</a:t>
            </a:r>
            <a:endParaRPr lang="en-US" sz="2400" dirty="0"/>
          </a:p>
        </p:txBody>
      </p:sp>
      <p:cxnSp>
        <p:nvCxnSpPr>
          <p:cNvPr id="19" name="Straight Arrow Connector 18"/>
          <p:cNvCxnSpPr/>
          <p:nvPr/>
        </p:nvCxnSpPr>
        <p:spPr>
          <a:xfrm>
            <a:off x="2898742" y="4757738"/>
            <a:ext cx="1903429" cy="0"/>
          </a:xfrm>
          <a:prstGeom prst="straightConnector1">
            <a:avLst/>
          </a:prstGeom>
          <a:ln w="19050">
            <a:solidFill>
              <a:schemeClr val="tx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>
            <a:endCxn id="21" idx="1"/>
          </p:cNvCxnSpPr>
          <p:nvPr/>
        </p:nvCxnSpPr>
        <p:spPr>
          <a:xfrm flipV="1">
            <a:off x="3813142" y="4073099"/>
            <a:ext cx="1978058" cy="53224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/>
          <p:cNvSpPr txBox="1"/>
          <p:nvPr/>
        </p:nvSpPr>
        <p:spPr>
          <a:xfrm>
            <a:off x="5791200" y="3657600"/>
            <a:ext cx="29718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Isolating views at client side.</a:t>
            </a:r>
            <a:endParaRPr lang="en-US" sz="2400" dirty="0"/>
          </a:p>
        </p:txBody>
      </p:sp>
      <p:sp>
        <p:nvSpPr>
          <p:cNvPr id="22" name="TextBox 21"/>
          <p:cNvSpPr txBox="1"/>
          <p:nvPr/>
        </p:nvSpPr>
        <p:spPr>
          <a:xfrm>
            <a:off x="4800600" y="5181600"/>
            <a:ext cx="1447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View Two</a:t>
            </a:r>
            <a:endParaRPr lang="en-US" sz="2400" dirty="0"/>
          </a:p>
        </p:txBody>
      </p:sp>
      <p:cxnSp>
        <p:nvCxnSpPr>
          <p:cNvPr id="23" name="Straight Connector 22"/>
          <p:cNvCxnSpPr/>
          <p:nvPr/>
        </p:nvCxnSpPr>
        <p:spPr>
          <a:xfrm flipV="1">
            <a:off x="4191000" y="3157538"/>
            <a:ext cx="1641507" cy="576262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xtBox 24"/>
          <p:cNvSpPr txBox="1"/>
          <p:nvPr/>
        </p:nvSpPr>
        <p:spPr>
          <a:xfrm>
            <a:off x="5918200" y="2612886"/>
            <a:ext cx="30734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Identify that it is from View One. If we cannot identify, deny.</a:t>
            </a:r>
            <a:endParaRPr lang="en-US" sz="2400" dirty="0"/>
          </a:p>
        </p:txBody>
      </p:sp>
      <p:grpSp>
        <p:nvGrpSpPr>
          <p:cNvPr id="26" name="Group 25"/>
          <p:cNvGrpSpPr/>
          <p:nvPr/>
        </p:nvGrpSpPr>
        <p:grpSpPr>
          <a:xfrm>
            <a:off x="152400" y="152400"/>
            <a:ext cx="1600200" cy="679648"/>
            <a:chOff x="152400" y="82352"/>
            <a:chExt cx="1600200" cy="686980"/>
          </a:xfrm>
        </p:grpSpPr>
        <p:pic>
          <p:nvPicPr>
            <p:cNvPr id="27" name="Picture 26" descr="http://homepages.laas.fr/jsola/JoanSola/fitxers/sri_logo.gif"/>
            <p:cNvPicPr>
              <a:picLocks noChangeAspect="1" noChangeArrowheads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38200" y="117684"/>
              <a:ext cx="914400" cy="6443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8" name="Picture 2"/>
            <p:cNvPicPr>
              <a:picLocks noChangeAspect="1" noChangeArrowheads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52400" y="82352"/>
              <a:ext cx="582706" cy="68698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sp>
        <p:nvSpPr>
          <p:cNvPr id="24" name="Slide Number Placeholder 2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89735C-C2C0-4CF5-8A34-EA850D22F5EE}" type="slidenum">
              <a:rPr lang="en-US" smtClean="0"/>
              <a:pPr/>
              <a:t>10</a:t>
            </a:fld>
            <a:endParaRPr lang="en-US"/>
          </a:p>
        </p:txBody>
      </p:sp>
    </p:spTree>
    <p:custDataLst>
      <p:tags r:id="rId2"/>
    </p:custDataLst>
    <p:extLst>
      <p:ext uri="{BB962C8B-B14F-4D97-AF65-F5344CB8AC3E}">
        <p14:creationId xmlns:p14="http://schemas.microsoft.com/office/powerpoint/2010/main" val="42156041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1553"/>
    </mc:Choice>
    <mc:Fallback xmlns="">
      <p:transition spd="slow" advTm="4155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4" grpId="0" animBg="1"/>
      <p:bldP spid="15" grpId="0" animBg="1"/>
      <p:bldP spid="16" grpId="0"/>
      <p:bldP spid="18" grpId="0"/>
      <p:bldP spid="21" grpId="0"/>
      <p:bldP spid="25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Roadmap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 smtClean="0">
                <a:solidFill>
                  <a:schemeClr val="bg1">
                    <a:lumMod val="75000"/>
                  </a:schemeClr>
                </a:solidFill>
              </a:rPr>
              <a:t>Introduction</a:t>
            </a:r>
          </a:p>
          <a:p>
            <a:r>
              <a:rPr lang="en-US" dirty="0" smtClean="0">
                <a:solidFill>
                  <a:schemeClr val="bg1">
                    <a:lumMod val="75000"/>
                  </a:schemeClr>
                </a:solidFill>
              </a:rPr>
              <a:t>Background</a:t>
            </a:r>
          </a:p>
          <a:p>
            <a:r>
              <a:rPr lang="en-US" smtClean="0">
                <a:solidFill>
                  <a:schemeClr val="bg1">
                    <a:lumMod val="75000"/>
                  </a:schemeClr>
                </a:solidFill>
              </a:rPr>
              <a:t>Related Work</a:t>
            </a:r>
            <a:endParaRPr lang="en-US" dirty="0" smtClean="0">
              <a:solidFill>
                <a:schemeClr val="bg1">
                  <a:lumMod val="75000"/>
                </a:schemeClr>
              </a:solidFill>
            </a:endParaRPr>
          </a:p>
          <a:p>
            <a:r>
              <a:rPr lang="en-US" dirty="0" smtClean="0">
                <a:solidFill>
                  <a:schemeClr val="bg1">
                    <a:lumMod val="75000"/>
                  </a:schemeClr>
                </a:solidFill>
              </a:rPr>
              <a:t>Our </a:t>
            </a:r>
            <a:r>
              <a:rPr lang="en-US" dirty="0" smtClean="0">
                <a:solidFill>
                  <a:schemeClr val="bg1">
                    <a:lumMod val="75000"/>
                  </a:schemeClr>
                </a:solidFill>
              </a:rPr>
              <a:t>Approach</a:t>
            </a:r>
            <a:endParaRPr lang="en-US" dirty="0" smtClean="0">
              <a:solidFill>
                <a:schemeClr val="bg1">
                  <a:lumMod val="75000"/>
                </a:schemeClr>
              </a:solidFill>
            </a:endParaRPr>
          </a:p>
          <a:p>
            <a:r>
              <a:rPr lang="en-US" dirty="0" smtClean="0"/>
              <a:t>Implementation</a:t>
            </a:r>
          </a:p>
          <a:p>
            <a:pPr lvl="1"/>
            <a:r>
              <a:rPr lang="en-US" dirty="0" smtClean="0"/>
              <a:t>Implementation One (Server Modification)</a:t>
            </a:r>
          </a:p>
          <a:p>
            <a:pPr lvl="1"/>
            <a:r>
              <a:rPr lang="en-US" dirty="0" smtClean="0"/>
              <a:t>Implementation Two (Proxy)</a:t>
            </a:r>
          </a:p>
          <a:p>
            <a:r>
              <a:rPr lang="en-US" dirty="0" smtClean="0"/>
              <a:t>Evaluation</a:t>
            </a:r>
          </a:p>
          <a:p>
            <a:pPr lvl="1"/>
            <a:r>
              <a:rPr lang="en-US" dirty="0"/>
              <a:t>Case </a:t>
            </a:r>
            <a:r>
              <a:rPr lang="en-US" dirty="0" smtClean="0"/>
              <a:t>Study of Five Real-world Worms and Two Experimental Worms (only two covered in the talk)</a:t>
            </a:r>
            <a:endParaRPr lang="en-US" dirty="0"/>
          </a:p>
          <a:p>
            <a:pPr lvl="1"/>
            <a:r>
              <a:rPr lang="en-US" dirty="0" smtClean="0"/>
              <a:t>Performance</a:t>
            </a:r>
          </a:p>
          <a:p>
            <a:endParaRPr lang="en-US" dirty="0"/>
          </a:p>
          <a:p>
            <a:endParaRPr lang="en-US" dirty="0"/>
          </a:p>
        </p:txBody>
      </p:sp>
      <p:grpSp>
        <p:nvGrpSpPr>
          <p:cNvPr id="4" name="Group 3"/>
          <p:cNvGrpSpPr/>
          <p:nvPr/>
        </p:nvGrpSpPr>
        <p:grpSpPr>
          <a:xfrm>
            <a:off x="152400" y="152400"/>
            <a:ext cx="1600200" cy="679648"/>
            <a:chOff x="152400" y="82352"/>
            <a:chExt cx="1600200" cy="686980"/>
          </a:xfrm>
        </p:grpSpPr>
        <p:pic>
          <p:nvPicPr>
            <p:cNvPr id="5" name="Picture 4" descr="http://homepages.laas.fr/jsola/JoanSola/fitxers/sri_logo.gif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38200" y="117684"/>
              <a:ext cx="914400" cy="6443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" name="Picture 2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52400" y="82352"/>
              <a:ext cx="582706" cy="68698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89735C-C2C0-4CF5-8A34-EA850D22F5EE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23206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6002"/>
    </mc:Choice>
    <mc:Fallback xmlns="">
      <p:transition spd="slow" advTm="36002"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   Implementation One (Server Modification)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Prototype examples: </a:t>
            </a:r>
            <a:r>
              <a:rPr lang="en-US" dirty="0" err="1" smtClean="0"/>
              <a:t>WordPress</a:t>
            </a:r>
            <a:r>
              <a:rPr lang="en-US" dirty="0" smtClean="0"/>
              <a:t>, </a:t>
            </a:r>
            <a:r>
              <a:rPr lang="en-US" dirty="0" err="1" smtClean="0"/>
              <a:t>Elgg</a:t>
            </a:r>
            <a:endParaRPr lang="en-US" dirty="0" smtClean="0"/>
          </a:p>
          <a:p>
            <a:r>
              <a:rPr lang="en-US" dirty="0" smtClean="0"/>
              <a:t>Dividing views: by </a:t>
            </a:r>
            <a:r>
              <a:rPr lang="en-US" dirty="0" err="1" smtClean="0"/>
              <a:t>blogs</a:t>
            </a:r>
            <a:endParaRPr lang="en-US" dirty="0" smtClean="0"/>
          </a:p>
          <a:p>
            <a:r>
              <a:rPr lang="en-US" dirty="0" smtClean="0"/>
              <a:t>Permissions for different views: can only modify its own blog.</a:t>
            </a:r>
          </a:p>
          <a:p>
            <a:endParaRPr lang="en-US" dirty="0" smtClean="0"/>
          </a:p>
          <a:p>
            <a:endParaRPr lang="en-US" dirty="0"/>
          </a:p>
        </p:txBody>
      </p:sp>
      <p:grpSp>
        <p:nvGrpSpPr>
          <p:cNvPr id="4" name="Group 3"/>
          <p:cNvGrpSpPr/>
          <p:nvPr/>
        </p:nvGrpSpPr>
        <p:grpSpPr>
          <a:xfrm>
            <a:off x="152400" y="152400"/>
            <a:ext cx="1600200" cy="679648"/>
            <a:chOff x="152400" y="82352"/>
            <a:chExt cx="1600200" cy="686980"/>
          </a:xfrm>
        </p:grpSpPr>
        <p:pic>
          <p:nvPicPr>
            <p:cNvPr id="5" name="Picture 4" descr="http://homepages.laas.fr/jsola/JoanSola/fitxers/sri_logo.gif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38200" y="117684"/>
              <a:ext cx="914400" cy="6443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" name="Picture 2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52400" y="82352"/>
              <a:ext cx="582706" cy="68698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89735C-C2C0-4CF5-8A34-EA850D22F5EE}" type="slidenum">
              <a:rPr lang="en-US" smtClean="0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69132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955"/>
    </mc:Choice>
    <mc:Fallback xmlns="">
      <p:transition spd="slow" advTm="30955"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   View Isolation </a:t>
            </a:r>
            <a:br>
              <a:rPr lang="en-US" dirty="0" smtClean="0"/>
            </a:br>
            <a:r>
              <a:rPr lang="en-US" dirty="0" smtClean="0"/>
              <a:t> for Server Modification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Isolating views at client side.</a:t>
            </a:r>
          </a:p>
          <a:p>
            <a:pPr lvl="1"/>
            <a:r>
              <a:rPr lang="en-US" dirty="0" err="1" smtClean="0"/>
              <a:t>Pseudodomain</a:t>
            </a:r>
            <a:r>
              <a:rPr lang="en-US" dirty="0" smtClean="0"/>
              <a:t> encapsulation.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1458012" y="3200400"/>
            <a:ext cx="2286000" cy="22098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/>
          </a:p>
        </p:txBody>
      </p:sp>
      <p:sp>
        <p:nvSpPr>
          <p:cNvPr id="5" name="TextBox 4"/>
          <p:cNvSpPr txBox="1"/>
          <p:nvPr/>
        </p:nvSpPr>
        <p:spPr>
          <a:xfrm>
            <a:off x="1752600" y="2819400"/>
            <a:ext cx="1828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isolate.x.com</a:t>
            </a:r>
            <a:endParaRPr lang="en-US" sz="2400" dirty="0"/>
          </a:p>
        </p:txBody>
      </p:sp>
      <p:sp>
        <p:nvSpPr>
          <p:cNvPr id="6" name="Rectangle 5"/>
          <p:cNvSpPr/>
          <p:nvPr/>
        </p:nvSpPr>
        <p:spPr>
          <a:xfrm>
            <a:off x="1676400" y="3657600"/>
            <a:ext cx="1752600" cy="15240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/>
          </a:p>
        </p:txBody>
      </p:sp>
      <p:sp>
        <p:nvSpPr>
          <p:cNvPr id="7" name="TextBox 6"/>
          <p:cNvSpPr txBox="1"/>
          <p:nvPr/>
        </p:nvSpPr>
        <p:spPr>
          <a:xfrm>
            <a:off x="1600200" y="3212068"/>
            <a:ext cx="1981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content.x.com</a:t>
            </a:r>
            <a:endParaRPr lang="en-US" sz="2400" dirty="0"/>
          </a:p>
        </p:txBody>
      </p:sp>
      <p:sp>
        <p:nvSpPr>
          <p:cNvPr id="8" name="Rectangle 7"/>
          <p:cNvSpPr/>
          <p:nvPr/>
        </p:nvSpPr>
        <p:spPr>
          <a:xfrm>
            <a:off x="5867400" y="3200400"/>
            <a:ext cx="2286000" cy="22098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/>
          </a:p>
        </p:txBody>
      </p:sp>
      <p:sp>
        <p:nvSpPr>
          <p:cNvPr id="9" name="TextBox 8"/>
          <p:cNvSpPr txBox="1"/>
          <p:nvPr/>
        </p:nvSpPr>
        <p:spPr>
          <a:xfrm>
            <a:off x="6096000" y="2743200"/>
            <a:ext cx="1828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isolate.x.com</a:t>
            </a:r>
            <a:endParaRPr lang="en-US" sz="2400" dirty="0"/>
          </a:p>
        </p:txBody>
      </p:sp>
      <p:sp>
        <p:nvSpPr>
          <p:cNvPr id="10" name="Rectangle 9"/>
          <p:cNvSpPr/>
          <p:nvPr/>
        </p:nvSpPr>
        <p:spPr>
          <a:xfrm>
            <a:off x="6085788" y="3657600"/>
            <a:ext cx="1752600" cy="15240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/>
          </a:p>
        </p:txBody>
      </p:sp>
      <p:sp>
        <p:nvSpPr>
          <p:cNvPr id="11" name="TextBox 10"/>
          <p:cNvSpPr txBox="1"/>
          <p:nvPr/>
        </p:nvSpPr>
        <p:spPr>
          <a:xfrm>
            <a:off x="6019800" y="3212068"/>
            <a:ext cx="197098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content.x.com</a:t>
            </a:r>
            <a:endParaRPr lang="en-US" sz="2400" dirty="0"/>
          </a:p>
        </p:txBody>
      </p:sp>
      <p:sp>
        <p:nvSpPr>
          <p:cNvPr id="12" name="TextBox 11"/>
          <p:cNvSpPr txBox="1"/>
          <p:nvPr/>
        </p:nvSpPr>
        <p:spPr>
          <a:xfrm>
            <a:off x="1676400" y="4034135"/>
            <a:ext cx="1219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attacker</a:t>
            </a:r>
            <a:endParaRPr lang="en-US" sz="2400" dirty="0">
              <a:solidFill>
                <a:srgbClr val="FF0000"/>
              </a:solidFill>
            </a:endParaRPr>
          </a:p>
        </p:txBody>
      </p:sp>
      <p:cxnSp>
        <p:nvCxnSpPr>
          <p:cNvPr id="14" name="Curved Connector 13"/>
          <p:cNvCxnSpPr/>
          <p:nvPr/>
        </p:nvCxnSpPr>
        <p:spPr>
          <a:xfrm flipV="1">
            <a:off x="2743200" y="3810000"/>
            <a:ext cx="3581400" cy="304800"/>
          </a:xfrm>
          <a:prstGeom prst="curvedConnector3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Multiply 14"/>
          <p:cNvSpPr/>
          <p:nvPr/>
        </p:nvSpPr>
        <p:spPr>
          <a:xfrm>
            <a:off x="4557074" y="3619500"/>
            <a:ext cx="533400" cy="495300"/>
          </a:xfrm>
          <a:prstGeom prst="mathMultiply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/>
          </a:p>
        </p:txBody>
      </p:sp>
      <p:cxnSp>
        <p:nvCxnSpPr>
          <p:cNvPr id="16" name="Curved Connector 15"/>
          <p:cNvCxnSpPr/>
          <p:nvPr/>
        </p:nvCxnSpPr>
        <p:spPr>
          <a:xfrm>
            <a:off x="2895600" y="4267200"/>
            <a:ext cx="2286000" cy="1828800"/>
          </a:xfrm>
          <a:prstGeom prst="curvedConnector3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Multiply 17"/>
          <p:cNvSpPr/>
          <p:nvPr/>
        </p:nvSpPr>
        <p:spPr>
          <a:xfrm>
            <a:off x="4114800" y="5562600"/>
            <a:ext cx="533400" cy="495300"/>
          </a:xfrm>
          <a:prstGeom prst="mathMultiply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/>
          </a:p>
        </p:txBody>
      </p:sp>
      <p:sp>
        <p:nvSpPr>
          <p:cNvPr id="19" name="TextBox 18"/>
          <p:cNvSpPr txBox="1"/>
          <p:nvPr/>
        </p:nvSpPr>
        <p:spPr>
          <a:xfrm>
            <a:off x="5334000" y="5943600"/>
            <a:ext cx="2057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content.x.com</a:t>
            </a:r>
            <a:endParaRPr lang="en-US" sz="2400" dirty="0"/>
          </a:p>
        </p:txBody>
      </p:sp>
      <p:cxnSp>
        <p:nvCxnSpPr>
          <p:cNvPr id="21" name="Straight Connector 20"/>
          <p:cNvCxnSpPr/>
          <p:nvPr/>
        </p:nvCxnSpPr>
        <p:spPr>
          <a:xfrm flipV="1">
            <a:off x="4823774" y="2286000"/>
            <a:ext cx="1043626" cy="133350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/>
        </p:nvSpPr>
        <p:spPr>
          <a:xfrm>
            <a:off x="5867400" y="1524000"/>
            <a:ext cx="25146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i="1" dirty="0" smtClean="0"/>
              <a:t>It cannot break isolate.x.com (different origin).</a:t>
            </a:r>
            <a:endParaRPr lang="en-US" sz="2400" i="1" dirty="0"/>
          </a:p>
        </p:txBody>
      </p:sp>
      <p:cxnSp>
        <p:nvCxnSpPr>
          <p:cNvPr id="24" name="Straight Connector 23"/>
          <p:cNvCxnSpPr/>
          <p:nvPr/>
        </p:nvCxnSpPr>
        <p:spPr>
          <a:xfrm flipH="1">
            <a:off x="2133600" y="5810250"/>
            <a:ext cx="1981200" cy="28575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xtBox 24"/>
          <p:cNvSpPr txBox="1"/>
          <p:nvPr/>
        </p:nvSpPr>
        <p:spPr>
          <a:xfrm>
            <a:off x="0" y="5842337"/>
            <a:ext cx="25146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i="1" dirty="0" smtClean="0"/>
              <a:t>Secret token is required.</a:t>
            </a:r>
            <a:endParaRPr lang="en-US" sz="2400" i="1" dirty="0"/>
          </a:p>
        </p:txBody>
      </p:sp>
      <p:grpSp>
        <p:nvGrpSpPr>
          <p:cNvPr id="23" name="Group 22"/>
          <p:cNvGrpSpPr/>
          <p:nvPr/>
        </p:nvGrpSpPr>
        <p:grpSpPr>
          <a:xfrm>
            <a:off x="152400" y="152400"/>
            <a:ext cx="1600200" cy="679648"/>
            <a:chOff x="152400" y="82352"/>
            <a:chExt cx="1600200" cy="686980"/>
          </a:xfrm>
        </p:grpSpPr>
        <p:pic>
          <p:nvPicPr>
            <p:cNvPr id="26" name="Picture 25" descr="http://homepages.laas.fr/jsola/JoanSola/fitxers/sri_logo.gif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38200" y="117684"/>
              <a:ext cx="914400" cy="6443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7" name="Picture 2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52400" y="82352"/>
              <a:ext cx="582706" cy="68698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sp>
        <p:nvSpPr>
          <p:cNvPr id="13" name="Slide Number Placeholder 1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89735C-C2C0-4CF5-8A34-EA850D22F5EE}" type="slidenum">
              <a:rPr lang="en-US" smtClean="0"/>
              <a:pPr/>
              <a:t>13</a:t>
            </a:fld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2484460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9762"/>
    </mc:Choice>
    <mc:Fallback xmlns="">
      <p:transition spd="slow" advTm="3976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8" grpId="0" animBg="1"/>
      <p:bldP spid="19" grpId="0"/>
      <p:bldP spid="22" grpId="0"/>
      <p:bldP spid="25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   Request Authentication </a:t>
            </a:r>
            <a:br>
              <a:rPr lang="en-US" dirty="0" smtClean="0"/>
            </a:br>
            <a:r>
              <a:rPr lang="en-US" dirty="0" smtClean="0"/>
              <a:t>for Server Modification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Identifying requests from client-side</a:t>
            </a:r>
          </a:p>
          <a:p>
            <a:pPr lvl="1"/>
            <a:r>
              <a:rPr lang="en-US" dirty="0" smtClean="0"/>
              <a:t>Secret token</a:t>
            </a:r>
          </a:p>
          <a:p>
            <a:pPr lvl="2"/>
            <a:r>
              <a:rPr lang="en-US" dirty="0" smtClean="0"/>
              <a:t>Insertion position: Each request that will modify server-side contents.</a:t>
            </a:r>
          </a:p>
          <a:p>
            <a:r>
              <a:rPr lang="en-US" dirty="0" smtClean="0"/>
              <a:t>Checking requests’ permission</a:t>
            </a:r>
          </a:p>
          <a:p>
            <a:pPr lvl="1"/>
            <a:r>
              <a:rPr lang="en-US" dirty="0" smtClean="0"/>
              <a:t>Checking position: Database operation. (A narrow interface that each modifying request will go through.)</a:t>
            </a:r>
            <a:endParaRPr lang="en-US" dirty="0"/>
          </a:p>
        </p:txBody>
      </p:sp>
      <p:grpSp>
        <p:nvGrpSpPr>
          <p:cNvPr id="4" name="Group 3"/>
          <p:cNvGrpSpPr/>
          <p:nvPr/>
        </p:nvGrpSpPr>
        <p:grpSpPr>
          <a:xfrm>
            <a:off x="152400" y="152400"/>
            <a:ext cx="1600200" cy="679648"/>
            <a:chOff x="152400" y="82352"/>
            <a:chExt cx="1600200" cy="686980"/>
          </a:xfrm>
        </p:grpSpPr>
        <p:pic>
          <p:nvPicPr>
            <p:cNvPr id="5" name="Picture 4" descr="http://homepages.laas.fr/jsola/JoanSola/fitxers/sri_logo.gif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38200" y="117684"/>
              <a:ext cx="914400" cy="6443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" name="Picture 2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52400" y="82352"/>
              <a:ext cx="582706" cy="68698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89735C-C2C0-4CF5-8A34-EA850D22F5EE}" type="slidenum">
              <a:rPr lang="en-US" smtClean="0"/>
              <a:pPr/>
              <a:t>14</a:t>
            </a:fld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2895950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7816"/>
    </mc:Choice>
    <mc:Fallback xmlns="">
      <p:transition spd="slow" advTm="2781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        Implementation Two (Proxy)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Dividing views: by different client-side URLs.</a:t>
            </a:r>
          </a:p>
          <a:p>
            <a:r>
              <a:rPr lang="en-US" dirty="0" smtClean="0"/>
              <a:t>Permissions for different views: </a:t>
            </a:r>
          </a:p>
          <a:p>
            <a:pPr lvl="1"/>
            <a:r>
              <a:rPr lang="en-US" dirty="0" smtClean="0"/>
              <a:t>Possible outgoing post URL from those URLs</a:t>
            </a:r>
          </a:p>
          <a:p>
            <a:endParaRPr lang="en-US" dirty="0" smtClean="0"/>
          </a:p>
        </p:txBody>
      </p:sp>
      <p:grpSp>
        <p:nvGrpSpPr>
          <p:cNvPr id="18" name="Group 17"/>
          <p:cNvGrpSpPr/>
          <p:nvPr/>
        </p:nvGrpSpPr>
        <p:grpSpPr>
          <a:xfrm>
            <a:off x="152400" y="152400"/>
            <a:ext cx="1600200" cy="679648"/>
            <a:chOff x="152400" y="82352"/>
            <a:chExt cx="1600200" cy="686980"/>
          </a:xfrm>
        </p:grpSpPr>
        <p:pic>
          <p:nvPicPr>
            <p:cNvPr id="21" name="Picture 20" descr="http://homepages.laas.fr/jsola/JoanSola/fitxers/sri_logo.gif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38200" y="117684"/>
              <a:ext cx="914400" cy="6443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2" name="Picture 2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52400" y="82352"/>
              <a:ext cx="582706" cy="68698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89735C-C2C0-4CF5-8A34-EA850D22F5EE}" type="slidenum">
              <a:rPr lang="en-US" smtClean="0"/>
              <a:pPr/>
              <a:t>15</a:t>
            </a:fld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5774982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6351"/>
    </mc:Choice>
    <mc:Fallback xmlns="">
      <p:transition spd="slow" advTm="1635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        View Isolation for Proxy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Isolating views at client side</a:t>
            </a:r>
          </a:p>
          <a:p>
            <a:pPr lvl="1"/>
            <a:r>
              <a:rPr lang="en-US" dirty="0" smtClean="0"/>
              <a:t>The same as implementation one.</a:t>
            </a:r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1963" y="2819400"/>
            <a:ext cx="894073" cy="7610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Rectangle 4"/>
          <p:cNvSpPr/>
          <p:nvPr/>
        </p:nvSpPr>
        <p:spPr>
          <a:xfrm>
            <a:off x="2981963" y="4724400"/>
            <a:ext cx="2885437" cy="12954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/>
          </a:p>
        </p:txBody>
      </p:sp>
      <p:cxnSp>
        <p:nvCxnSpPr>
          <p:cNvPr id="7" name="Straight Arrow Connector 6"/>
          <p:cNvCxnSpPr/>
          <p:nvPr/>
        </p:nvCxnSpPr>
        <p:spPr>
          <a:xfrm flipV="1">
            <a:off x="762000" y="3657600"/>
            <a:ext cx="1981200" cy="1524000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228600" y="5333999"/>
            <a:ext cx="25146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Request content.x.com/</a:t>
            </a:r>
            <a:r>
              <a:rPr lang="en-US" sz="2000" dirty="0" err="1" smtClean="0"/>
              <a:t>y.php</a:t>
            </a:r>
            <a:endParaRPr lang="en-US" sz="2000" dirty="0"/>
          </a:p>
        </p:txBody>
      </p:sp>
      <p:cxnSp>
        <p:nvCxnSpPr>
          <p:cNvPr id="10" name="Straight Arrow Connector 9"/>
          <p:cNvCxnSpPr/>
          <p:nvPr/>
        </p:nvCxnSpPr>
        <p:spPr>
          <a:xfrm>
            <a:off x="3657600" y="3657600"/>
            <a:ext cx="76200" cy="762000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2623424" y="4343400"/>
            <a:ext cx="161115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i</a:t>
            </a:r>
            <a:r>
              <a:rPr lang="en-US" sz="2000" dirty="0" smtClean="0"/>
              <a:t>solate.x.com</a:t>
            </a:r>
            <a:endParaRPr lang="en-US" sz="2000" dirty="0"/>
          </a:p>
        </p:txBody>
      </p:sp>
      <p:sp>
        <p:nvSpPr>
          <p:cNvPr id="13" name="TextBox 12"/>
          <p:cNvSpPr txBox="1"/>
          <p:nvPr/>
        </p:nvSpPr>
        <p:spPr>
          <a:xfrm>
            <a:off x="3048000" y="4888468"/>
            <a:ext cx="27432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&lt;</a:t>
            </a:r>
            <a:r>
              <a:rPr lang="en-US" sz="2000" dirty="0" err="1" smtClean="0"/>
              <a:t>iframe</a:t>
            </a:r>
            <a:r>
              <a:rPr lang="en-US" sz="2000" dirty="0" smtClean="0"/>
              <a:t> </a:t>
            </a:r>
            <a:r>
              <a:rPr lang="en-US" sz="2000" dirty="0" err="1" smtClean="0"/>
              <a:t>src</a:t>
            </a:r>
            <a:r>
              <a:rPr lang="en-US" sz="2000" dirty="0" smtClean="0"/>
              <a:t> = “content.x.com/</a:t>
            </a:r>
            <a:r>
              <a:rPr lang="en-US" sz="2000" dirty="0" err="1" smtClean="0"/>
              <a:t>y.php?token</a:t>
            </a:r>
            <a:r>
              <a:rPr lang="en-US" sz="2000" dirty="0" smtClean="0"/>
              <a:t> = ***</a:t>
            </a:r>
            <a:endParaRPr lang="en-US" sz="2000" dirty="0"/>
          </a:p>
        </p:txBody>
      </p:sp>
      <p:cxnSp>
        <p:nvCxnSpPr>
          <p:cNvPr id="15" name="Straight Arrow Connector 14"/>
          <p:cNvCxnSpPr/>
          <p:nvPr/>
        </p:nvCxnSpPr>
        <p:spPr>
          <a:xfrm flipH="1" flipV="1">
            <a:off x="3887820" y="3564802"/>
            <a:ext cx="760380" cy="1508332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Rectangle 15"/>
          <p:cNvSpPr/>
          <p:nvPr/>
        </p:nvSpPr>
        <p:spPr>
          <a:xfrm>
            <a:off x="6400800" y="4876800"/>
            <a:ext cx="2286000" cy="11049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/>
          </a:p>
        </p:txBody>
      </p:sp>
      <p:sp>
        <p:nvSpPr>
          <p:cNvPr id="17" name="TextBox 16"/>
          <p:cNvSpPr txBox="1"/>
          <p:nvPr/>
        </p:nvSpPr>
        <p:spPr>
          <a:xfrm>
            <a:off x="6695388" y="4495800"/>
            <a:ext cx="18288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isolate.x.com</a:t>
            </a:r>
            <a:endParaRPr lang="en-US" sz="2000" dirty="0"/>
          </a:p>
        </p:txBody>
      </p:sp>
      <p:sp>
        <p:nvSpPr>
          <p:cNvPr id="18" name="Rectangle 17"/>
          <p:cNvSpPr/>
          <p:nvPr/>
        </p:nvSpPr>
        <p:spPr>
          <a:xfrm>
            <a:off x="6619188" y="5334000"/>
            <a:ext cx="1752600" cy="47779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/>
          </a:p>
        </p:txBody>
      </p:sp>
      <p:sp>
        <p:nvSpPr>
          <p:cNvPr id="19" name="TextBox 18"/>
          <p:cNvSpPr txBox="1"/>
          <p:nvPr/>
        </p:nvSpPr>
        <p:spPr>
          <a:xfrm>
            <a:off x="6695388" y="4888468"/>
            <a:ext cx="18288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content.x.com</a:t>
            </a:r>
            <a:endParaRPr lang="en-US" sz="2000" dirty="0"/>
          </a:p>
        </p:txBody>
      </p:sp>
      <p:cxnSp>
        <p:nvCxnSpPr>
          <p:cNvPr id="22" name="Straight Arrow Connector 21"/>
          <p:cNvCxnSpPr/>
          <p:nvPr/>
        </p:nvCxnSpPr>
        <p:spPr>
          <a:xfrm>
            <a:off x="3962400" y="3199935"/>
            <a:ext cx="2732988" cy="1981665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/>
          <p:cNvCxnSpPr/>
          <p:nvPr/>
        </p:nvCxnSpPr>
        <p:spPr>
          <a:xfrm flipV="1">
            <a:off x="3962400" y="2895600"/>
            <a:ext cx="2209800" cy="228600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25" name="Object 2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92527026"/>
              </p:ext>
            </p:extLst>
          </p:nvPr>
        </p:nvGraphicFramePr>
        <p:xfrm>
          <a:off x="6553200" y="2481262"/>
          <a:ext cx="1111250" cy="8715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353" name="Visio" r:id="rId5" imgW="1446602" imgH="1135277" progId="Visio.Drawing.11">
                  <p:link updateAutomatic="1"/>
                </p:oleObj>
              </mc:Choice>
              <mc:Fallback>
                <p:oleObj name="Visio" r:id="rId5" imgW="1446602" imgH="1135277" progId="Visio.Drawing.11">
                  <p:link updateAutomatic="1"/>
                  <p:pic>
                    <p:nvPicPr>
                      <p:cNvPr id="0" name="Picture 13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553200" y="2481262"/>
                        <a:ext cx="1111250" cy="8715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6" name="TextBox 25"/>
          <p:cNvSpPr txBox="1"/>
          <p:nvPr/>
        </p:nvSpPr>
        <p:spPr>
          <a:xfrm>
            <a:off x="2057400" y="3009900"/>
            <a:ext cx="1143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Proxy</a:t>
            </a:r>
            <a:endParaRPr lang="en-US" sz="2000" dirty="0"/>
          </a:p>
        </p:txBody>
      </p:sp>
      <p:sp>
        <p:nvSpPr>
          <p:cNvPr id="27" name="TextBox 26"/>
          <p:cNvSpPr txBox="1"/>
          <p:nvPr/>
        </p:nvSpPr>
        <p:spPr>
          <a:xfrm>
            <a:off x="7467600" y="2743200"/>
            <a:ext cx="13716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Web Server</a:t>
            </a:r>
            <a:endParaRPr lang="en-US" sz="2000" dirty="0"/>
          </a:p>
        </p:txBody>
      </p:sp>
      <p:grpSp>
        <p:nvGrpSpPr>
          <p:cNvPr id="21" name="Group 20"/>
          <p:cNvGrpSpPr/>
          <p:nvPr/>
        </p:nvGrpSpPr>
        <p:grpSpPr>
          <a:xfrm>
            <a:off x="152400" y="152400"/>
            <a:ext cx="1600200" cy="679648"/>
            <a:chOff x="152400" y="82352"/>
            <a:chExt cx="1600200" cy="686980"/>
          </a:xfrm>
        </p:grpSpPr>
        <p:pic>
          <p:nvPicPr>
            <p:cNvPr id="23" name="Picture 22" descr="http://homepages.laas.fr/jsola/JoanSola/fitxers/sri_logo.gif"/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38200" y="117684"/>
              <a:ext cx="914400" cy="6443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8" name="Picture 2"/>
            <p:cNvPicPr>
              <a:picLocks noChangeAspect="1" noChangeArrowheads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52400" y="82352"/>
              <a:ext cx="582706" cy="68698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cxnSp>
        <p:nvCxnSpPr>
          <p:cNvPr id="29" name="Straight Arrow Connector 28"/>
          <p:cNvCxnSpPr/>
          <p:nvPr/>
        </p:nvCxnSpPr>
        <p:spPr>
          <a:xfrm flipH="1">
            <a:off x="1905000" y="3657600"/>
            <a:ext cx="1143000" cy="1230868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TextBox 29"/>
          <p:cNvSpPr txBox="1"/>
          <p:nvPr/>
        </p:nvSpPr>
        <p:spPr>
          <a:xfrm>
            <a:off x="1371600" y="4876800"/>
            <a:ext cx="2286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Redirect to</a:t>
            </a:r>
          </a:p>
          <a:p>
            <a:r>
              <a:rPr lang="en-US" sz="2000" dirty="0" smtClean="0"/>
              <a:t>isolate.x.com</a:t>
            </a:r>
            <a:endParaRPr lang="en-US" sz="2000" dirty="0"/>
          </a:p>
        </p:txBody>
      </p:sp>
      <p:cxnSp>
        <p:nvCxnSpPr>
          <p:cNvPr id="31" name="Straight Arrow Connector 30"/>
          <p:cNvCxnSpPr/>
          <p:nvPr/>
        </p:nvCxnSpPr>
        <p:spPr>
          <a:xfrm flipV="1">
            <a:off x="2133600" y="3657600"/>
            <a:ext cx="990600" cy="1230868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Arrow Connector 31"/>
          <p:cNvCxnSpPr/>
          <p:nvPr/>
        </p:nvCxnSpPr>
        <p:spPr>
          <a:xfrm flipH="1">
            <a:off x="4038600" y="3047535"/>
            <a:ext cx="2133600" cy="151935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89735C-C2C0-4CF5-8A34-EA850D22F5EE}" type="slidenum">
              <a:rPr lang="en-US" smtClean="0"/>
              <a:pPr/>
              <a:t>16</a:t>
            </a:fld>
            <a:endParaRPr lang="en-US"/>
          </a:p>
        </p:txBody>
      </p:sp>
    </p:spTree>
    <p:custDataLst>
      <p:tags r:id="rId2"/>
    </p:custDataLst>
    <p:extLst>
      <p:ext uri="{BB962C8B-B14F-4D97-AF65-F5344CB8AC3E}">
        <p14:creationId xmlns:p14="http://schemas.microsoft.com/office/powerpoint/2010/main" val="37729073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9186"/>
    </mc:Choice>
    <mc:Fallback xmlns="">
      <p:transition spd="slow" advTm="3918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8" grpId="0"/>
      <p:bldP spid="11" grpId="0"/>
      <p:bldP spid="13" grpId="0"/>
      <p:bldP spid="16" grpId="0" animBg="1"/>
      <p:bldP spid="17" grpId="0"/>
      <p:bldP spid="18" grpId="0" animBg="1"/>
      <p:bldP spid="19" grpId="0"/>
      <p:bldP spid="27" grpId="0"/>
      <p:bldP spid="30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        Request Authentication for Proxy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Identifying requests from client-side</a:t>
            </a:r>
          </a:p>
          <a:p>
            <a:pPr lvl="1"/>
            <a:r>
              <a:rPr lang="en-US" dirty="0" err="1" smtClean="0"/>
              <a:t>Referer</a:t>
            </a:r>
            <a:r>
              <a:rPr lang="en-US" dirty="0"/>
              <a:t> </a:t>
            </a:r>
            <a:r>
              <a:rPr lang="en-US" dirty="0" smtClean="0"/>
              <a:t>header</a:t>
            </a:r>
          </a:p>
          <a:p>
            <a:pPr lvl="2"/>
            <a:r>
              <a:rPr lang="en-US" dirty="0" smtClean="0"/>
              <a:t>Specified by the browser. Attackers cannot change it.</a:t>
            </a:r>
          </a:p>
          <a:p>
            <a:r>
              <a:rPr lang="en-US" dirty="0" smtClean="0"/>
              <a:t>Checking requests’ permissions</a:t>
            </a:r>
          </a:p>
          <a:p>
            <a:pPr lvl="1"/>
            <a:r>
              <a:rPr lang="en-US" dirty="0" smtClean="0"/>
              <a:t>Checking position: Proxy.</a:t>
            </a:r>
          </a:p>
          <a:p>
            <a:pPr lvl="1"/>
            <a:r>
              <a:rPr lang="en-US" dirty="0" smtClean="0"/>
              <a:t>Method: See if the view has the permission to send the request.</a:t>
            </a:r>
            <a:endParaRPr lang="en-US" dirty="0"/>
          </a:p>
        </p:txBody>
      </p:sp>
      <p:grpSp>
        <p:nvGrpSpPr>
          <p:cNvPr id="4" name="Group 3"/>
          <p:cNvGrpSpPr/>
          <p:nvPr/>
        </p:nvGrpSpPr>
        <p:grpSpPr>
          <a:xfrm>
            <a:off x="152400" y="152400"/>
            <a:ext cx="1600200" cy="679648"/>
            <a:chOff x="152400" y="82352"/>
            <a:chExt cx="1600200" cy="686980"/>
          </a:xfrm>
        </p:grpSpPr>
        <p:pic>
          <p:nvPicPr>
            <p:cNvPr id="5" name="Picture 4" descr="http://homepages.laas.fr/jsola/JoanSola/fitxers/sri_logo.gif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38200" y="117684"/>
              <a:ext cx="914400" cy="6443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" name="Picture 2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52400" y="82352"/>
              <a:ext cx="582706" cy="68698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89735C-C2C0-4CF5-8A34-EA850D22F5EE}" type="slidenum">
              <a:rPr lang="en-US" smtClean="0"/>
              <a:pPr/>
              <a:t>17</a:t>
            </a:fld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2480826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1783"/>
    </mc:Choice>
    <mc:Fallback xmlns="">
      <p:transition spd="slow" advTm="2178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          Case Study for Real World      Worms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XSS Worm in </a:t>
            </a:r>
            <a:r>
              <a:rPr lang="en-US" dirty="0" err="1" smtClean="0"/>
              <a:t>Renren</a:t>
            </a:r>
            <a:r>
              <a:rPr lang="en-US" dirty="0" smtClean="0"/>
              <a:t> </a:t>
            </a:r>
            <a:r>
              <a:rPr lang="en-US" dirty="0" smtClean="0"/>
              <a:t>(</a:t>
            </a:r>
            <a:r>
              <a:rPr lang="en-US" dirty="0"/>
              <a:t>F</a:t>
            </a:r>
            <a:r>
              <a:rPr lang="en-US" dirty="0" smtClean="0"/>
              <a:t>acebook </a:t>
            </a:r>
            <a:r>
              <a:rPr lang="en-US" dirty="0" smtClean="0"/>
              <a:t>in China)</a:t>
            </a:r>
            <a:endParaRPr lang="en-US" dirty="0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2590800"/>
            <a:ext cx="5972175" cy="2486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5" name="Straight Connector 4"/>
          <p:cNvCxnSpPr/>
          <p:nvPr/>
        </p:nvCxnSpPr>
        <p:spPr>
          <a:xfrm flipV="1">
            <a:off x="2362200" y="2895600"/>
            <a:ext cx="4648200" cy="53340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7239000" y="2743200"/>
            <a:ext cx="1066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Flash</a:t>
            </a:r>
            <a:endParaRPr lang="en-US" dirty="0"/>
          </a:p>
        </p:txBody>
      </p:sp>
      <p:cxnSp>
        <p:nvCxnSpPr>
          <p:cNvPr id="8" name="Curved Connector 7"/>
          <p:cNvCxnSpPr/>
          <p:nvPr/>
        </p:nvCxnSpPr>
        <p:spPr>
          <a:xfrm rot="10800000" flipV="1">
            <a:off x="4953000" y="3162300"/>
            <a:ext cx="2514600" cy="1104900"/>
          </a:xfrm>
          <a:prstGeom prst="curvedConnector3">
            <a:avLst>
              <a:gd name="adj1" fmla="val -2484"/>
            </a:avLst>
          </a:prstGeom>
          <a:ln w="190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6705600" y="4114800"/>
            <a:ext cx="2286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insert malicious scripts inside the web page</a:t>
            </a:r>
            <a:endParaRPr lang="en-US" dirty="0"/>
          </a:p>
        </p:txBody>
      </p:sp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74432" y="4043362"/>
            <a:ext cx="426168" cy="452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13" name="Straight Arrow Connector 12"/>
          <p:cNvCxnSpPr>
            <a:stCxn id="12" idx="2"/>
          </p:cNvCxnSpPr>
          <p:nvPr/>
        </p:nvCxnSpPr>
        <p:spPr>
          <a:xfrm flipH="1">
            <a:off x="3733800" y="4495800"/>
            <a:ext cx="853716" cy="1371600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4038600" y="5562600"/>
            <a:ext cx="16764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Share on the behalf of current user</a:t>
            </a:r>
            <a:endParaRPr lang="en-US" dirty="0"/>
          </a:p>
        </p:txBody>
      </p:sp>
      <p:grpSp>
        <p:nvGrpSpPr>
          <p:cNvPr id="14" name="Group 13"/>
          <p:cNvGrpSpPr/>
          <p:nvPr/>
        </p:nvGrpSpPr>
        <p:grpSpPr>
          <a:xfrm>
            <a:off x="152400" y="152400"/>
            <a:ext cx="1600200" cy="679648"/>
            <a:chOff x="152400" y="82352"/>
            <a:chExt cx="1600200" cy="686980"/>
          </a:xfrm>
        </p:grpSpPr>
        <p:pic>
          <p:nvPicPr>
            <p:cNvPr id="16" name="Picture 15" descr="http://homepages.laas.fr/jsola/JoanSola/fitxers/sri_logo.gif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38200" y="117684"/>
              <a:ext cx="914400" cy="6443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7" name="Picture 2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52400" y="82352"/>
              <a:ext cx="582706" cy="68698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89735C-C2C0-4CF5-8A34-EA850D22F5EE}" type="slidenum">
              <a:rPr lang="en-US" smtClean="0"/>
              <a:pPr/>
              <a:t>18</a:t>
            </a:fld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5586644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433"/>
    </mc:Choice>
    <mc:Fallback xmlns="">
      <p:transition spd="slow" advTm="143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5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1042987"/>
            <a:ext cx="5972175" cy="2486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1981200" y="2696853"/>
            <a:ext cx="99060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share</a:t>
            </a:r>
            <a:endParaRPr lang="en-US" sz="2400" dirty="0"/>
          </a:p>
        </p:txBody>
      </p:sp>
      <p:sp>
        <p:nvSpPr>
          <p:cNvPr id="6" name="Rectangle 5"/>
          <p:cNvSpPr/>
          <p:nvPr/>
        </p:nvSpPr>
        <p:spPr>
          <a:xfrm>
            <a:off x="2057400" y="2514600"/>
            <a:ext cx="762000" cy="5979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8" name="Straight Arrow Connector 7"/>
          <p:cNvCxnSpPr/>
          <p:nvPr/>
        </p:nvCxnSpPr>
        <p:spPr>
          <a:xfrm>
            <a:off x="2566987" y="3049845"/>
            <a:ext cx="1624013" cy="1598355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69324" y="3581400"/>
            <a:ext cx="4619625" cy="3267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" name="TextBox 10"/>
          <p:cNvSpPr txBox="1"/>
          <p:nvPr/>
        </p:nvSpPr>
        <p:spPr>
          <a:xfrm>
            <a:off x="1905000" y="685800"/>
            <a:ext cx="13096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View One</a:t>
            </a:r>
            <a:endParaRPr lang="en-US" sz="2000" dirty="0"/>
          </a:p>
        </p:txBody>
      </p:sp>
      <p:sp>
        <p:nvSpPr>
          <p:cNvPr id="13" name="TextBox 12"/>
          <p:cNvSpPr txBox="1"/>
          <p:nvPr/>
        </p:nvSpPr>
        <p:spPr>
          <a:xfrm>
            <a:off x="6324600" y="2983468"/>
            <a:ext cx="1524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View Two</a:t>
            </a:r>
            <a:endParaRPr lang="en-US" sz="2400" dirty="0"/>
          </a:p>
        </p:txBody>
      </p:sp>
      <p:sp>
        <p:nvSpPr>
          <p:cNvPr id="14" name="TextBox 13"/>
          <p:cNvSpPr txBox="1"/>
          <p:nvPr/>
        </p:nvSpPr>
        <p:spPr>
          <a:xfrm>
            <a:off x="2743200" y="3657600"/>
            <a:ext cx="9753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click</a:t>
            </a:r>
            <a:endParaRPr lang="en-US" sz="2400" dirty="0"/>
          </a:p>
        </p:txBody>
      </p:sp>
      <p:grpSp>
        <p:nvGrpSpPr>
          <p:cNvPr id="16" name="Group 15"/>
          <p:cNvGrpSpPr/>
          <p:nvPr/>
        </p:nvGrpSpPr>
        <p:grpSpPr>
          <a:xfrm>
            <a:off x="152400" y="152400"/>
            <a:ext cx="1600200" cy="679648"/>
            <a:chOff x="152400" y="82352"/>
            <a:chExt cx="1600200" cy="686980"/>
          </a:xfrm>
        </p:grpSpPr>
        <p:pic>
          <p:nvPicPr>
            <p:cNvPr id="17" name="Picture 16" descr="http://homepages.laas.fr/jsola/JoanSola/fitxers/sri_logo.gif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38200" y="117684"/>
              <a:ext cx="914400" cy="6443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8" name="Picture 2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52400" y="82352"/>
              <a:ext cx="582706" cy="68698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cxnSp>
        <p:nvCxnSpPr>
          <p:cNvPr id="19" name="Straight Arrow Connector 18"/>
          <p:cNvCxnSpPr/>
          <p:nvPr/>
        </p:nvCxnSpPr>
        <p:spPr>
          <a:xfrm flipH="1">
            <a:off x="1143000" y="3183523"/>
            <a:ext cx="158273" cy="1921877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/>
        </p:nvSpPr>
        <p:spPr>
          <a:xfrm>
            <a:off x="914399" y="5181600"/>
            <a:ext cx="150737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Request to share</a:t>
            </a:r>
            <a:endParaRPr lang="en-US" sz="2400" dirty="0"/>
          </a:p>
        </p:txBody>
      </p:sp>
      <p:sp>
        <p:nvSpPr>
          <p:cNvPr id="21" name="Multiply 20"/>
          <p:cNvSpPr/>
          <p:nvPr/>
        </p:nvSpPr>
        <p:spPr>
          <a:xfrm>
            <a:off x="993536" y="3832572"/>
            <a:ext cx="457200" cy="457200"/>
          </a:xfrm>
          <a:prstGeom prst="mathMultiply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>
              <a:solidFill>
                <a:srgbClr val="FF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89735C-C2C0-4CF5-8A34-EA850D22F5EE}" type="slidenum">
              <a:rPr lang="en-US" smtClean="0"/>
              <a:pPr/>
              <a:t>19</a:t>
            </a:fld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3960802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588"/>
    </mc:Choice>
    <mc:Fallback xmlns="">
      <p:transition spd="slow" advTm="358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 animBg="1"/>
      <p:bldP spid="13" grpId="0"/>
      <p:bldP spid="14" grpId="0"/>
      <p:bldP spid="20" grpId="0"/>
      <p:bldP spid="21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Yamanner</a:t>
            </a:r>
            <a:r>
              <a:rPr lang="en-US" dirty="0" smtClean="0"/>
              <a:t> Worm</a:t>
            </a:r>
            <a:endParaRPr lang="en-US" dirty="0"/>
          </a:p>
        </p:txBody>
      </p:sp>
      <p:pic>
        <p:nvPicPr>
          <p:cNvPr id="266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2609850"/>
            <a:ext cx="6810375" cy="1276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Right Arrow 4"/>
          <p:cNvSpPr/>
          <p:nvPr/>
        </p:nvSpPr>
        <p:spPr>
          <a:xfrm rot="3795151">
            <a:off x="4365908" y="4113688"/>
            <a:ext cx="1843109" cy="50281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4267200" y="4365096"/>
            <a:ext cx="838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Click</a:t>
            </a:r>
            <a:endParaRPr lang="en-US" sz="2400" dirty="0"/>
          </a:p>
        </p:txBody>
      </p:sp>
      <p:sp>
        <p:nvSpPr>
          <p:cNvPr id="7" name="TextBox 6"/>
          <p:cNvSpPr txBox="1"/>
          <p:nvPr/>
        </p:nvSpPr>
        <p:spPr>
          <a:xfrm>
            <a:off x="4876800" y="5301193"/>
            <a:ext cx="22098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Send emails to all your contacts</a:t>
            </a:r>
            <a:endParaRPr lang="en-US" sz="2400" dirty="0"/>
          </a:p>
        </p:txBody>
      </p:sp>
      <p:grpSp>
        <p:nvGrpSpPr>
          <p:cNvPr id="8" name="Group 7"/>
          <p:cNvGrpSpPr/>
          <p:nvPr/>
        </p:nvGrpSpPr>
        <p:grpSpPr>
          <a:xfrm>
            <a:off x="152400" y="152400"/>
            <a:ext cx="1600200" cy="679648"/>
            <a:chOff x="152400" y="82352"/>
            <a:chExt cx="1600200" cy="686980"/>
          </a:xfrm>
        </p:grpSpPr>
        <p:pic>
          <p:nvPicPr>
            <p:cNvPr id="9" name="Picture 8" descr="http://homepages.laas.fr/jsola/JoanSola/fitxers/sri_logo.gif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38200" y="117684"/>
              <a:ext cx="914400" cy="6443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" name="Picture 2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52400" y="82352"/>
              <a:ext cx="582706" cy="68698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89735C-C2C0-4CF5-8A34-EA850D22F5EE}" type="slidenum">
              <a:rPr lang="en-US" smtClean="0"/>
              <a:pPr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84491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6874"/>
    </mc:Choice>
    <mc:Fallback xmlns="">
      <p:transition spd="slow" advTm="16874"/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/>
          <p:cNvGrpSpPr/>
          <p:nvPr/>
        </p:nvGrpSpPr>
        <p:grpSpPr>
          <a:xfrm>
            <a:off x="152400" y="152400"/>
            <a:ext cx="1600200" cy="679648"/>
            <a:chOff x="152400" y="82352"/>
            <a:chExt cx="1600200" cy="686980"/>
          </a:xfrm>
        </p:grpSpPr>
        <p:pic>
          <p:nvPicPr>
            <p:cNvPr id="11" name="Picture 10" descr="http://homepages.laas.fr/jsola/JoanSola/fitxers/sri_logo.gif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38200" y="117684"/>
              <a:ext cx="914400" cy="6443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2" name="Picture 2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52400" y="82352"/>
              <a:ext cx="582706" cy="68698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27650" name="Picture 2" descr="http://mailformat.dan.info/config/gfx/yahoo-compose1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1326" y="0"/>
            <a:ext cx="4572000" cy="31828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652" name="Picture 4" descr="http://0.tqn.com/d/email/1/0/1/G/1/yahoo_mail400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2711" y="3276600"/>
            <a:ext cx="4689229" cy="3352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5715000" y="1447800"/>
            <a:ext cx="2362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Compose email</a:t>
            </a:r>
            <a:endParaRPr lang="en-US" sz="2400" dirty="0"/>
          </a:p>
        </p:txBody>
      </p:sp>
      <p:sp>
        <p:nvSpPr>
          <p:cNvPr id="5" name="TextBox 4"/>
          <p:cNvSpPr txBox="1"/>
          <p:nvPr/>
        </p:nvSpPr>
        <p:spPr>
          <a:xfrm>
            <a:off x="5867400" y="3989294"/>
            <a:ext cx="2057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Email body</a:t>
            </a:r>
            <a:endParaRPr lang="en-US" sz="2400" dirty="0"/>
          </a:p>
        </p:txBody>
      </p:sp>
      <p:sp>
        <p:nvSpPr>
          <p:cNvPr id="6" name="Up-Down Arrow 5"/>
          <p:cNvSpPr/>
          <p:nvPr/>
        </p:nvSpPr>
        <p:spPr>
          <a:xfrm>
            <a:off x="6248400" y="2057400"/>
            <a:ext cx="609600" cy="1676400"/>
          </a:xfrm>
          <a:prstGeom prst="up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7162800" y="2667000"/>
            <a:ext cx="13716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Different views</a:t>
            </a:r>
            <a:endParaRPr lang="en-US" sz="2400" dirty="0"/>
          </a:p>
        </p:txBody>
      </p:sp>
      <p:sp>
        <p:nvSpPr>
          <p:cNvPr id="13" name="Right Arrow 12"/>
          <p:cNvSpPr/>
          <p:nvPr/>
        </p:nvSpPr>
        <p:spPr>
          <a:xfrm rot="1274949">
            <a:off x="5175727" y="5139168"/>
            <a:ext cx="1962674" cy="50281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6819900" y="5027818"/>
            <a:ext cx="2057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Send email</a:t>
            </a:r>
            <a:endParaRPr lang="en-US" sz="2400" dirty="0"/>
          </a:p>
        </p:txBody>
      </p:sp>
      <p:sp>
        <p:nvSpPr>
          <p:cNvPr id="15" name="Multiply 14"/>
          <p:cNvSpPr/>
          <p:nvPr/>
        </p:nvSpPr>
        <p:spPr>
          <a:xfrm>
            <a:off x="7086600" y="5397150"/>
            <a:ext cx="685800" cy="583403"/>
          </a:xfrm>
          <a:prstGeom prst="mathMultiply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>
              <a:solidFill>
                <a:srgbClr val="FF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89735C-C2C0-4CF5-8A34-EA850D22F5EE}" type="slidenum">
              <a:rPr lang="en-US" smtClean="0"/>
              <a:pPr/>
              <a:t>21</a:t>
            </a:fld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3750690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9298"/>
    </mc:Choice>
    <mc:Fallback xmlns="">
      <p:transition spd="slow" advTm="1929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 animBg="1"/>
      <p:bldP spid="8" grpId="0"/>
      <p:bldP spid="13" grpId="0" animBg="1"/>
      <p:bldP spid="14" grpId="0"/>
      <p:bldP spid="15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Memory </a:t>
            </a:r>
            <a:r>
              <a:rPr lang="en-US" dirty="0" smtClean="0"/>
              <a:t>Overhead</a:t>
            </a:r>
          </a:p>
          <a:p>
            <a:pPr lvl="1"/>
            <a:r>
              <a:rPr lang="en-US" dirty="0" smtClean="0"/>
              <a:t>Normally, # of frames is not high since comments can be hidden.</a:t>
            </a:r>
          </a:p>
          <a:p>
            <a:r>
              <a:rPr lang="en-US" dirty="0"/>
              <a:t>Rendering Time Overhead</a:t>
            </a:r>
            <a:r>
              <a:rPr lang="en-US" dirty="0" smtClean="0"/>
              <a:t>.</a:t>
            </a:r>
          </a:p>
          <a:p>
            <a:pPr lvl="1"/>
            <a:r>
              <a:rPr lang="en-US" dirty="0" smtClean="0"/>
              <a:t>Less than 3.5% for </a:t>
            </a:r>
            <a:r>
              <a:rPr lang="en-US" dirty="0" err="1" smtClean="0"/>
              <a:t>Elgg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Evaluation</a:t>
            </a:r>
            <a:endParaRPr lang="en-US" dirty="0"/>
          </a:p>
        </p:txBody>
      </p:sp>
      <p:pic>
        <p:nvPicPr>
          <p:cNvPr id="25602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800" y="1143000"/>
            <a:ext cx="6791325" cy="5105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5" name="Group 4"/>
          <p:cNvGrpSpPr/>
          <p:nvPr/>
        </p:nvGrpSpPr>
        <p:grpSpPr>
          <a:xfrm>
            <a:off x="152400" y="152400"/>
            <a:ext cx="1600200" cy="679648"/>
            <a:chOff x="152400" y="82352"/>
            <a:chExt cx="1600200" cy="686980"/>
          </a:xfrm>
        </p:grpSpPr>
        <p:pic>
          <p:nvPicPr>
            <p:cNvPr id="6" name="Picture 5" descr="http://homepages.laas.fr/jsola/JoanSola/fitxers/sri_logo.gif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38200" y="117684"/>
              <a:ext cx="914400" cy="6443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7" name="Picture 2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52400" y="82352"/>
              <a:ext cx="582706" cy="68698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89735C-C2C0-4CF5-8A34-EA850D22F5EE}" type="slidenum">
              <a:rPr lang="en-US" smtClean="0"/>
              <a:pPr/>
              <a:t>22</a:t>
            </a:fld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3851365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9598"/>
    </mc:Choice>
    <mc:Fallback xmlns="">
      <p:transition spd="slow" advTm="3959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Conclusions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We cut off the propagation path of XSS worms through </a:t>
            </a:r>
            <a:r>
              <a:rPr lang="en-US" dirty="0"/>
              <a:t>view separation </a:t>
            </a:r>
            <a:r>
              <a:rPr lang="en-US" dirty="0" smtClean="0"/>
              <a:t>by </a:t>
            </a:r>
            <a:r>
              <a:rPr lang="en-US" dirty="0" err="1"/>
              <a:t>psuedodomain</a:t>
            </a:r>
            <a:r>
              <a:rPr lang="en-US" dirty="0"/>
              <a:t> encapsulation and request </a:t>
            </a:r>
            <a:r>
              <a:rPr lang="en-US" dirty="0" smtClean="0"/>
              <a:t>authentication.</a:t>
            </a:r>
          </a:p>
          <a:p>
            <a:r>
              <a:rPr lang="en-US" dirty="0" smtClean="0"/>
              <a:t>We implement </a:t>
            </a:r>
            <a:r>
              <a:rPr lang="en-US" dirty="0" err="1" smtClean="0"/>
              <a:t>PathCutter</a:t>
            </a:r>
            <a:r>
              <a:rPr lang="en-US" dirty="0" smtClean="0"/>
              <a:t> by proxy assistance and server modification.</a:t>
            </a:r>
          </a:p>
          <a:p>
            <a:r>
              <a:rPr lang="en-US" dirty="0" smtClean="0"/>
              <a:t>We evaluate </a:t>
            </a:r>
            <a:r>
              <a:rPr lang="en-US" dirty="0" err="1" smtClean="0"/>
              <a:t>PathCutter</a:t>
            </a:r>
            <a:r>
              <a:rPr lang="en-US" dirty="0" smtClean="0"/>
              <a:t> on 5 real-world worms and 2 proof-of-concept worms.</a:t>
            </a:r>
          </a:p>
          <a:p>
            <a:endParaRPr lang="en-US" dirty="0"/>
          </a:p>
        </p:txBody>
      </p:sp>
      <p:grpSp>
        <p:nvGrpSpPr>
          <p:cNvPr id="4" name="Group 3"/>
          <p:cNvGrpSpPr/>
          <p:nvPr/>
        </p:nvGrpSpPr>
        <p:grpSpPr>
          <a:xfrm>
            <a:off x="152400" y="152400"/>
            <a:ext cx="1600200" cy="679648"/>
            <a:chOff x="152400" y="82352"/>
            <a:chExt cx="1600200" cy="686980"/>
          </a:xfrm>
        </p:grpSpPr>
        <p:pic>
          <p:nvPicPr>
            <p:cNvPr id="5" name="Picture 4" descr="http://homepages.laas.fr/jsola/JoanSola/fitxers/sri_logo.gif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38200" y="117684"/>
              <a:ext cx="914400" cy="6443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" name="Picture 2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52400" y="82352"/>
              <a:ext cx="582706" cy="68698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89735C-C2C0-4CF5-8A34-EA850D22F5EE}" type="slidenum">
              <a:rPr lang="en-US" smtClean="0"/>
              <a:pPr/>
              <a:t>23</a:t>
            </a:fld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9840611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1731"/>
    </mc:Choice>
    <mc:Fallback xmlns="">
      <p:transition spd="slow" advTm="2173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		</a:t>
            </a:r>
            <a:endParaRPr lang="en-US" dirty="0"/>
          </a:p>
          <a:p>
            <a:pPr marL="0" indent="0">
              <a:buNone/>
            </a:pPr>
            <a:r>
              <a:rPr lang="en-US" dirty="0" smtClean="0"/>
              <a:t>                                </a:t>
            </a:r>
            <a:r>
              <a:rPr lang="en-US" sz="6000" dirty="0" smtClean="0"/>
              <a:t>Thanks!</a:t>
            </a:r>
          </a:p>
          <a:p>
            <a:pPr marL="0" indent="0">
              <a:buNone/>
            </a:pPr>
            <a:r>
              <a:rPr lang="en-US" sz="6000" dirty="0"/>
              <a:t>	</a:t>
            </a:r>
            <a:r>
              <a:rPr lang="en-US" sz="6000" dirty="0" smtClean="0"/>
              <a:t>         Questions?</a:t>
            </a:r>
            <a:endParaRPr lang="en-US" sz="6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89735C-C2C0-4CF5-8A34-EA850D22F5EE}" type="slidenum">
              <a:rPr lang="en-US" smtClean="0"/>
              <a:pPr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64825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5718"/>
    </mc:Choice>
    <mc:Fallback xmlns="">
      <p:transition spd="slow" advTm="45718"/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				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 </a:t>
            </a:r>
            <a:r>
              <a:rPr lang="en-US" dirty="0" smtClean="0"/>
              <a:t>                             </a:t>
            </a:r>
            <a:r>
              <a:rPr lang="en-US" sz="7200" dirty="0" smtClean="0"/>
              <a:t>Backup</a:t>
            </a:r>
            <a:endParaRPr lang="en-US" sz="72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89735C-C2C0-4CF5-8A34-EA850D22F5EE}" type="slidenum">
              <a:rPr lang="en-US" smtClean="0"/>
              <a:pPr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08039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           Comparison with Existing Works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59083344"/>
              </p:ext>
            </p:extLst>
          </p:nvPr>
        </p:nvGraphicFramePr>
        <p:xfrm>
          <a:off x="304803" y="1752599"/>
          <a:ext cx="8610597" cy="3799186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066797"/>
                <a:gridCol w="846669"/>
                <a:gridCol w="956733"/>
                <a:gridCol w="956733"/>
                <a:gridCol w="956733"/>
                <a:gridCol w="956733"/>
                <a:gridCol w="956733"/>
                <a:gridCol w="999066"/>
                <a:gridCol w="914400"/>
              </a:tblGrid>
              <a:tr h="527407">
                <a:tc>
                  <a:txBody>
                    <a:bodyPr/>
                    <a:lstStyle/>
                    <a:p>
                      <a:pPr algn="l" fontAlgn="b"/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effectLst/>
                        </a:rPr>
                        <a:t>Spectator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effectLst/>
                        </a:rPr>
                        <a:t> Sun et al.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effectLst/>
                        </a:rPr>
                        <a:t> </a:t>
                      </a:r>
                      <a:r>
                        <a:rPr lang="en-US" sz="1400" u="none" strike="noStrike" dirty="0" err="1">
                          <a:effectLst/>
                        </a:rPr>
                        <a:t>Xu</a:t>
                      </a:r>
                      <a:r>
                        <a:rPr lang="en-US" sz="1400" u="none" strike="noStrike" dirty="0">
                          <a:effectLst/>
                        </a:rPr>
                        <a:t> et al.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effectLst/>
                        </a:rPr>
                        <a:t> BluePrint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effectLst/>
                        </a:rPr>
                        <a:t> Plug-in Patches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effectLst/>
                        </a:rPr>
                        <a:t> Barth et al.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effectLst/>
                        </a:rPr>
                        <a:t> </a:t>
                      </a:r>
                      <a:r>
                        <a:rPr lang="en-US" sz="1400" u="none" strike="noStrike" dirty="0" err="1">
                          <a:effectLst/>
                        </a:rPr>
                        <a:t>Saxena</a:t>
                      </a:r>
                      <a:r>
                        <a:rPr lang="en-US" sz="1400" u="none" strike="noStrike" dirty="0">
                          <a:effectLst/>
                        </a:rPr>
                        <a:t> et al.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effectLst/>
                        </a:rPr>
                        <a:t> </a:t>
                      </a:r>
                      <a:r>
                        <a:rPr lang="en-US" sz="1400" u="none" strike="noStrike" dirty="0" err="1">
                          <a:effectLst/>
                        </a:rPr>
                        <a:t>PathCutter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/>
                </a:tc>
              </a:tr>
              <a:tr h="354229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 dirty="0">
                          <a:effectLst/>
                        </a:rPr>
                        <a:t>Blocking Step 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>
                          <a:effectLst/>
                        </a:rPr>
                        <a:t>4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>
                          <a:effectLst/>
                        </a:rPr>
                        <a:t>3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>
                          <a:effectLst/>
                        </a:rPr>
                        <a:t>4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>
                          <a:effectLst/>
                        </a:rPr>
                        <a:t>1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>
                          <a:effectLst/>
                        </a:rPr>
                        <a:t>1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>
                          <a:effectLst/>
                        </a:rPr>
                        <a:t>1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>
                          <a:effectLst/>
                        </a:rPr>
                        <a:t>1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>
                          <a:effectLst/>
                        </a:rPr>
                        <a:t>2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/>
                </a:tc>
              </a:tr>
              <a:tr h="354229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 dirty="0">
                          <a:effectLst/>
                        </a:rPr>
                        <a:t>Polymorphic Worm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>
                          <a:effectLst/>
                        </a:rPr>
                        <a:t>Yes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>
                          <a:effectLst/>
                        </a:rPr>
                        <a:t> No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>
                          <a:effectLst/>
                        </a:rPr>
                        <a:t> Yes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 dirty="0">
                          <a:effectLst/>
                        </a:rPr>
                        <a:t> Yes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>
                          <a:effectLst/>
                        </a:rPr>
                        <a:t> Yes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>
                          <a:effectLst/>
                        </a:rPr>
                        <a:t> Yes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>
                          <a:effectLst/>
                        </a:rPr>
                        <a:t> Yes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>
                          <a:effectLst/>
                        </a:rPr>
                        <a:t> Yes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/>
                </a:tc>
              </a:tr>
              <a:tr h="700585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</a:rPr>
                        <a:t>Early-Stage Prevention 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>
                          <a:effectLst/>
                        </a:rPr>
                        <a:t>No 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>
                          <a:effectLst/>
                        </a:rPr>
                        <a:t>Yes 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 dirty="0">
                          <a:effectLst/>
                        </a:rPr>
                        <a:t>No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>
                          <a:effectLst/>
                        </a:rPr>
                        <a:t> Yes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>
                          <a:effectLst/>
                        </a:rPr>
                        <a:t> Yes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>
                          <a:effectLst/>
                        </a:rPr>
                        <a:t> Yes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>
                          <a:effectLst/>
                        </a:rPr>
                        <a:t> Yes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>
                          <a:effectLst/>
                        </a:rPr>
                        <a:t> Yes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/>
                </a:tc>
              </a:tr>
              <a:tr h="527407"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u="none" strike="noStrike" dirty="0">
                          <a:effectLst/>
                        </a:rPr>
                        <a:t>Types of </a:t>
                      </a:r>
                      <a:r>
                        <a:rPr lang="en-US" sz="1400" u="none" strike="noStrike" dirty="0" smtClean="0">
                          <a:effectLst/>
                        </a:rPr>
                        <a:t>XSS that Can Be Defended</a:t>
                      </a:r>
                      <a:endParaRPr lang="en-US" sz="1400" b="0" i="0" u="none" strike="noStrike" dirty="0" smtClean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 dirty="0">
                          <a:effectLst/>
                        </a:rPr>
                        <a:t>All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 dirty="0">
                          <a:effectLst/>
                        </a:rPr>
                        <a:t> All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u="none" strike="noStrike" dirty="0">
                          <a:effectLst/>
                        </a:rPr>
                        <a:t>Passively </a:t>
                      </a:r>
                      <a:r>
                        <a:rPr lang="en-US" sz="1400" u="none" strike="noStrike" dirty="0" smtClean="0">
                          <a:effectLst/>
                        </a:rPr>
                        <a:t> Observable  Worms </a:t>
                      </a:r>
                      <a:endParaRPr lang="en-US" sz="1400" b="0" i="0" u="none" strike="noStrike" dirty="0" smtClean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u="none" strike="noStrike" dirty="0">
                          <a:effectLst/>
                        </a:rPr>
                        <a:t>Traditional </a:t>
                      </a:r>
                      <a:r>
                        <a:rPr lang="en-US" sz="1400" u="none" strike="noStrike" dirty="0" smtClean="0">
                          <a:effectLst/>
                        </a:rPr>
                        <a:t>Server-side XSS Worms </a:t>
                      </a:r>
                      <a:endParaRPr lang="en-US" sz="1400" b="0" i="0" u="none" strike="noStrike" dirty="0" smtClean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 dirty="0">
                          <a:effectLst/>
                        </a:rPr>
                        <a:t>Plug-in </a:t>
                      </a:r>
                      <a:r>
                        <a:rPr lang="en-US" sz="1400" u="none" strike="noStrike" dirty="0" smtClean="0">
                          <a:effectLst/>
                        </a:rPr>
                        <a:t> XSS Worms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u="none" strike="noStrike" dirty="0">
                          <a:effectLst/>
                        </a:rPr>
                        <a:t>Content </a:t>
                      </a:r>
                      <a:r>
                        <a:rPr lang="en-US" sz="1400" u="none" strike="noStrike" dirty="0" smtClean="0">
                          <a:effectLst/>
                        </a:rPr>
                        <a:t>Sniffing XSS Worms</a:t>
                      </a:r>
                      <a:endParaRPr lang="en-US" sz="1400" b="0" i="0" u="none" strike="noStrike" dirty="0" smtClean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u="none" strike="noStrike" dirty="0" smtClean="0">
                          <a:effectLst/>
                        </a:rPr>
                        <a:t>DOM-Based XSS Worms</a:t>
                      </a:r>
                      <a:endParaRPr lang="en-US" sz="1400" b="0" i="0" u="none" strike="noStrike" dirty="0" smtClean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 dirty="0">
                          <a:effectLst/>
                        </a:rPr>
                        <a:t>All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/>
                </a:tc>
              </a:tr>
              <a:tr h="354229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 dirty="0">
                          <a:effectLst/>
                        </a:rPr>
                        <a:t>Deployment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>
                          <a:effectLst/>
                        </a:rPr>
                        <a:t>Server or Proxy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>
                          <a:effectLst/>
                        </a:rPr>
                        <a:t>Client 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>
                          <a:effectLst/>
                        </a:rPr>
                        <a:t>Server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>
                          <a:effectLst/>
                        </a:rPr>
                        <a:t>Server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>
                          <a:effectLst/>
                        </a:rPr>
                        <a:t>Client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>
                          <a:effectLst/>
                        </a:rPr>
                        <a:t>Client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>
                          <a:effectLst/>
                        </a:rPr>
                        <a:t>Client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>
                          <a:effectLst/>
                        </a:rPr>
                        <a:t>Server or Proxy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/>
                </a:tc>
              </a:tr>
              <a:tr h="700585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 dirty="0">
                          <a:effectLst/>
                        </a:rPr>
                        <a:t>Passive/Active Monitoring 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>
                          <a:effectLst/>
                        </a:rPr>
                        <a:t>Active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>
                          <a:effectLst/>
                        </a:rPr>
                        <a:t>Passive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>
                          <a:effectLst/>
                        </a:rPr>
                        <a:t>Passive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>
                          <a:effectLst/>
                        </a:rPr>
                        <a:t>Active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>
                          <a:effectLst/>
                        </a:rPr>
                        <a:t>Active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>
                          <a:effectLst/>
                        </a:rPr>
                        <a:t>Active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>
                          <a:effectLst/>
                        </a:rPr>
                        <a:t>Active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 dirty="0">
                          <a:effectLst/>
                        </a:rPr>
                        <a:t>Active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/>
                </a:tc>
              </a:tr>
            </a:tbl>
          </a:graphicData>
        </a:graphic>
      </p:graphicFrame>
      <p:sp>
        <p:nvSpPr>
          <p:cNvPr id="5" name="Oval 4"/>
          <p:cNvSpPr/>
          <p:nvPr/>
        </p:nvSpPr>
        <p:spPr>
          <a:xfrm>
            <a:off x="4114800" y="1752600"/>
            <a:ext cx="3962400" cy="7620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Oval 5"/>
          <p:cNvSpPr/>
          <p:nvPr/>
        </p:nvSpPr>
        <p:spPr>
          <a:xfrm>
            <a:off x="1600200" y="3276600"/>
            <a:ext cx="838200" cy="7620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3581400" y="3657600"/>
            <a:ext cx="4953000" cy="9144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2514600" y="2590800"/>
            <a:ext cx="838200" cy="7620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3276600" y="3352800"/>
            <a:ext cx="914400" cy="12192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0" name="Group 9"/>
          <p:cNvGrpSpPr/>
          <p:nvPr/>
        </p:nvGrpSpPr>
        <p:grpSpPr>
          <a:xfrm>
            <a:off x="152400" y="152400"/>
            <a:ext cx="1600200" cy="679648"/>
            <a:chOff x="152400" y="82352"/>
            <a:chExt cx="1600200" cy="686980"/>
          </a:xfrm>
        </p:grpSpPr>
        <p:pic>
          <p:nvPicPr>
            <p:cNvPr id="11" name="Picture 10" descr="http://homepages.laas.fr/jsola/JoanSola/fitxers/sri_logo.gif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38200" y="117684"/>
              <a:ext cx="914400" cy="6443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2" name="Picture 2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52400" y="82352"/>
              <a:ext cx="582706" cy="68698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sp>
        <p:nvSpPr>
          <p:cNvPr id="13" name="Oval 12"/>
          <p:cNvSpPr/>
          <p:nvPr/>
        </p:nvSpPr>
        <p:spPr>
          <a:xfrm>
            <a:off x="1219200" y="1752600"/>
            <a:ext cx="2819400" cy="7620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4724400" y="1295400"/>
            <a:ext cx="2971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Group One: Mitigating XSS</a:t>
            </a:r>
            <a:endParaRPr lang="en-US" dirty="0"/>
          </a:p>
        </p:txBody>
      </p:sp>
      <p:sp>
        <p:nvSpPr>
          <p:cNvPr id="15" name="TextBox 14"/>
          <p:cNvSpPr txBox="1"/>
          <p:nvPr/>
        </p:nvSpPr>
        <p:spPr>
          <a:xfrm>
            <a:off x="1143000" y="1295400"/>
            <a:ext cx="3048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Group Two: Worm prevention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89735C-C2C0-4CF5-8A34-EA850D22F5EE}" type="slidenum">
              <a:rPr lang="en-US" smtClean="0"/>
              <a:pPr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86534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5" grpId="1" animBg="1"/>
      <p:bldP spid="6" grpId="0" animBg="1"/>
      <p:bldP spid="6" grpId="1" animBg="1"/>
      <p:bldP spid="7" grpId="0" animBg="1"/>
      <p:bldP spid="7" grpId="1" animBg="1"/>
      <p:bldP spid="8" grpId="0" animBg="1"/>
      <p:bldP spid="8" grpId="1" animBg="1"/>
      <p:bldP spid="9" grpId="0" animBg="1"/>
      <p:bldP spid="9" grpId="1" animBg="1"/>
      <p:bldP spid="13" grpId="0" animBg="1"/>
      <p:bldP spid="13" grpId="1" animBg="1"/>
      <p:bldP spid="14" grpId="0"/>
      <p:bldP spid="14" grpId="1"/>
      <p:bldP spid="15" grpId="0"/>
      <p:bldP spid="15" grpId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Limitation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Need to know the semantics of web application</a:t>
            </a:r>
          </a:p>
          <a:p>
            <a:r>
              <a:rPr lang="en-US" dirty="0" smtClean="0"/>
              <a:t>Only prevent worm behavior but not all the damages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89735C-C2C0-4CF5-8A34-EA850D22F5EE}" type="slidenum">
              <a:rPr lang="en-US" smtClean="0"/>
              <a:pPr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59416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Existing solutions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Spectator</a:t>
            </a:r>
            <a:endParaRPr lang="en-US" dirty="0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81359365"/>
              </p:ext>
            </p:extLst>
          </p:nvPr>
        </p:nvGraphicFramePr>
        <p:xfrm>
          <a:off x="3048000" y="2057400"/>
          <a:ext cx="1111250" cy="8715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666" name="Visio" r:id="rId3" imgW="1446602" imgH="1135277" progId="Visio.Drawing.11">
                  <p:link updateAutomatic="1"/>
                </p:oleObj>
              </mc:Choice>
              <mc:Fallback>
                <p:oleObj name="Visio" r:id="rId3" imgW="1446602" imgH="1135277" progId="Visio.Drawing.11">
                  <p:link updateAutomatic="1"/>
                  <p:pic>
                    <p:nvPicPr>
                      <p:cNvPr id="0" name="Picture 8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48000" y="2057400"/>
                        <a:ext cx="1111250" cy="8715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56588" y="3614394"/>
            <a:ext cx="894073" cy="7610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6" name="Straight Arrow Connector 5"/>
          <p:cNvCxnSpPr>
            <a:stCxn id="2051" idx="0"/>
            <a:endCxn id="4" idx="2"/>
          </p:cNvCxnSpPr>
          <p:nvPr/>
        </p:nvCxnSpPr>
        <p:spPr>
          <a:xfrm flipV="1">
            <a:off x="3603625" y="2928938"/>
            <a:ext cx="0" cy="68545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Picture 8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4953000"/>
            <a:ext cx="1060515" cy="7237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" name="Picture 9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63685" y="4991236"/>
            <a:ext cx="1060515" cy="7237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" name="Picture 10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0" y="4991236"/>
            <a:ext cx="1060515" cy="7237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5715000" y="5105400"/>
            <a:ext cx="2743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…  if it reaches a threshold, report it.</a:t>
            </a: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1905000" y="5879068"/>
            <a:ext cx="1524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the same injected tag</a:t>
            </a:r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3657600" y="5906869"/>
            <a:ext cx="1524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the same injected tag</a:t>
            </a:r>
            <a:endParaRPr lang="en-US" dirty="0"/>
          </a:p>
        </p:txBody>
      </p:sp>
      <p:cxnSp>
        <p:nvCxnSpPr>
          <p:cNvPr id="15" name="Straight Arrow Connector 14"/>
          <p:cNvCxnSpPr/>
          <p:nvPr/>
        </p:nvCxnSpPr>
        <p:spPr>
          <a:xfrm flipV="1">
            <a:off x="990600" y="4267200"/>
            <a:ext cx="2165988" cy="6858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>
            <a:stCxn id="10" idx="0"/>
          </p:cNvCxnSpPr>
          <p:nvPr/>
        </p:nvCxnSpPr>
        <p:spPr>
          <a:xfrm flipV="1">
            <a:off x="2593943" y="4375464"/>
            <a:ext cx="758857" cy="61577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>
            <a:stCxn id="11" idx="0"/>
          </p:cNvCxnSpPr>
          <p:nvPr/>
        </p:nvCxnSpPr>
        <p:spPr>
          <a:xfrm flipH="1" flipV="1">
            <a:off x="3810000" y="4375464"/>
            <a:ext cx="530258" cy="61577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/>
        </p:nvSpPr>
        <p:spPr>
          <a:xfrm>
            <a:off x="4267200" y="3810000"/>
            <a:ext cx="1371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proxy</a:t>
            </a:r>
            <a:endParaRPr lang="en-US" dirty="0"/>
          </a:p>
        </p:txBody>
      </p:sp>
      <p:sp>
        <p:nvSpPr>
          <p:cNvPr id="22" name="TextBox 21"/>
          <p:cNvSpPr txBox="1"/>
          <p:nvPr/>
        </p:nvSpPr>
        <p:spPr>
          <a:xfrm>
            <a:off x="5715000" y="2895600"/>
            <a:ext cx="27432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But it can only detect the worm when it spreads for a while!</a:t>
            </a:r>
            <a:endParaRPr lang="en-US" dirty="0"/>
          </a:p>
        </p:txBody>
      </p:sp>
      <p:grpSp>
        <p:nvGrpSpPr>
          <p:cNvPr id="18" name="Group 17"/>
          <p:cNvGrpSpPr/>
          <p:nvPr/>
        </p:nvGrpSpPr>
        <p:grpSpPr>
          <a:xfrm>
            <a:off x="152400" y="152400"/>
            <a:ext cx="1600200" cy="679648"/>
            <a:chOff x="152400" y="82352"/>
            <a:chExt cx="1600200" cy="686980"/>
          </a:xfrm>
        </p:grpSpPr>
        <p:pic>
          <p:nvPicPr>
            <p:cNvPr id="21" name="Picture 20" descr="http://homepages.laas.fr/jsola/JoanSola/fitxers/sri_logo.gif"/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38200" y="117684"/>
              <a:ext cx="914400" cy="6443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3" name="Picture 2"/>
            <p:cNvPicPr>
              <a:picLocks noChangeAspect="1" noChangeArrowheads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52400" y="82352"/>
              <a:ext cx="582706" cy="68698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89735C-C2C0-4CF5-8A34-EA850D22F5EE}" type="slidenum">
              <a:rPr lang="en-US" smtClean="0"/>
              <a:pPr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5723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3" grpId="0"/>
      <p:bldP spid="14" grpId="0"/>
      <p:bldP spid="22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Existing solutions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Esorics</a:t>
            </a:r>
            <a:r>
              <a:rPr lang="en-US" dirty="0" smtClean="0"/>
              <a:t> 09</a:t>
            </a:r>
            <a:endParaRPr lang="en-US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9800" y="4724400"/>
            <a:ext cx="1371600" cy="9360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3000" y="4714649"/>
            <a:ext cx="1385888" cy="9458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33205976"/>
              </p:ext>
            </p:extLst>
          </p:nvPr>
        </p:nvGraphicFramePr>
        <p:xfrm>
          <a:off x="3657600" y="3200400"/>
          <a:ext cx="936625" cy="698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690" name="Visio" r:id="rId5" imgW="936050" imgH="698682" progId="Visio.Drawing.11">
                  <p:link updateAutomatic="1"/>
                </p:oleObj>
              </mc:Choice>
              <mc:Fallback>
                <p:oleObj name="Visio" r:id="rId5" imgW="936050" imgH="698682" progId="Visio.Drawing.11">
                  <p:link updateAutomatic="1"/>
                  <p:pic>
                    <p:nvPicPr>
                      <p:cNvPr id="0" name="Picture 8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657600" y="3200400"/>
                        <a:ext cx="936625" cy="6985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4800600" y="3364468"/>
            <a:ext cx="1447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Firefox Plugin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2133600" y="5867400"/>
            <a:ext cx="1143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malicious</a:t>
            </a:r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5029200" y="5802868"/>
            <a:ext cx="1143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benign</a:t>
            </a:r>
            <a:endParaRPr lang="en-US" dirty="0"/>
          </a:p>
        </p:txBody>
      </p:sp>
      <p:cxnSp>
        <p:nvCxnSpPr>
          <p:cNvPr id="8" name="Straight Arrow Connector 7"/>
          <p:cNvCxnSpPr/>
          <p:nvPr/>
        </p:nvCxnSpPr>
        <p:spPr>
          <a:xfrm flipV="1">
            <a:off x="2705100" y="3733800"/>
            <a:ext cx="1028700" cy="8382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/>
          <p:nvPr/>
        </p:nvCxnSpPr>
        <p:spPr>
          <a:xfrm flipH="1">
            <a:off x="3429000" y="3886200"/>
            <a:ext cx="533400" cy="828449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/>
          <p:nvPr/>
        </p:nvCxnSpPr>
        <p:spPr>
          <a:xfrm flipH="1" flipV="1">
            <a:off x="4267200" y="3962400"/>
            <a:ext cx="762000" cy="7620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/>
          <p:nvPr/>
        </p:nvCxnSpPr>
        <p:spPr>
          <a:xfrm>
            <a:off x="4419600" y="3886200"/>
            <a:ext cx="1181100" cy="6858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3682345" y="4401234"/>
            <a:ext cx="990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Payload: </a:t>
            </a:r>
            <a:r>
              <a:rPr lang="en-US" dirty="0" err="1" smtClean="0"/>
              <a:t>abcdefg</a:t>
            </a:r>
            <a:endParaRPr lang="en-US" dirty="0"/>
          </a:p>
        </p:txBody>
      </p:sp>
      <p:sp>
        <p:nvSpPr>
          <p:cNvPr id="19" name="TextBox 18"/>
          <p:cNvSpPr txBox="1"/>
          <p:nvPr/>
        </p:nvSpPr>
        <p:spPr>
          <a:xfrm>
            <a:off x="1981200" y="3639234"/>
            <a:ext cx="990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Payload: </a:t>
            </a:r>
            <a:r>
              <a:rPr lang="en-US" dirty="0" err="1" smtClean="0"/>
              <a:t>abcdefg</a:t>
            </a:r>
            <a:endParaRPr lang="en-US" dirty="0"/>
          </a:p>
        </p:txBody>
      </p:sp>
      <p:sp>
        <p:nvSpPr>
          <p:cNvPr id="17" name="Multiply 16"/>
          <p:cNvSpPr/>
          <p:nvPr/>
        </p:nvSpPr>
        <p:spPr>
          <a:xfrm>
            <a:off x="3276600" y="3426528"/>
            <a:ext cx="457200" cy="457200"/>
          </a:xfrm>
          <a:prstGeom prst="mathMultiply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0000"/>
              </a:solidFill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2336277" y="2780197"/>
            <a:ext cx="190499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The same payload</a:t>
            </a:r>
          </a:p>
          <a:p>
            <a:r>
              <a:rPr lang="en-US" dirty="0" smtClean="0"/>
              <a:t>Deny!</a:t>
            </a:r>
            <a:endParaRPr lang="en-US" dirty="0"/>
          </a:p>
        </p:txBody>
      </p:sp>
      <p:sp>
        <p:nvSpPr>
          <p:cNvPr id="22" name="TextBox 21"/>
          <p:cNvSpPr txBox="1"/>
          <p:nvPr/>
        </p:nvSpPr>
        <p:spPr>
          <a:xfrm>
            <a:off x="5715000" y="2057400"/>
            <a:ext cx="32766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But </a:t>
            </a:r>
          </a:p>
          <a:p>
            <a:r>
              <a:rPr lang="en-US" dirty="0" smtClean="0"/>
              <a:t>(1) Payload may change.</a:t>
            </a:r>
          </a:p>
          <a:p>
            <a:r>
              <a:rPr lang="en-US" dirty="0" smtClean="0"/>
              <a:t>(2) Pure client-side solution.</a:t>
            </a:r>
            <a:endParaRPr lang="en-US" dirty="0"/>
          </a:p>
        </p:txBody>
      </p:sp>
      <p:grpSp>
        <p:nvGrpSpPr>
          <p:cNvPr id="20" name="Group 19"/>
          <p:cNvGrpSpPr/>
          <p:nvPr/>
        </p:nvGrpSpPr>
        <p:grpSpPr>
          <a:xfrm>
            <a:off x="152400" y="152400"/>
            <a:ext cx="1600200" cy="679648"/>
            <a:chOff x="152400" y="82352"/>
            <a:chExt cx="1600200" cy="686980"/>
          </a:xfrm>
        </p:grpSpPr>
        <p:pic>
          <p:nvPicPr>
            <p:cNvPr id="23" name="Picture 22" descr="http://homepages.laas.fr/jsola/JoanSola/fitxers/sri_logo.gif"/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38200" y="117684"/>
              <a:ext cx="914400" cy="6443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4" name="Picture 2"/>
            <p:cNvPicPr>
              <a:picLocks noChangeAspect="1" noChangeArrowheads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52400" y="82352"/>
              <a:ext cx="582706" cy="68698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89735C-C2C0-4CF5-8A34-EA850D22F5EE}" type="slidenum">
              <a:rPr lang="en-US" smtClean="0"/>
              <a:pPr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53206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0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6" grpId="0"/>
      <p:bldP spid="19" grpId="0"/>
      <p:bldP spid="17" grpId="0" animBg="1"/>
      <p:bldP spid="21" grpId="0"/>
      <p:bldP spid="22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2286000" y="3105835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 lvl="1"/>
            <a:r>
              <a:rPr lang="en-US" dirty="0"/>
              <a:t>URL graph provided by the server or a third-party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62000" y="5105400"/>
            <a:ext cx="1828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/>
              <a:t>blogX</a:t>
            </a:r>
            <a:r>
              <a:rPr lang="en-US" dirty="0" smtClean="0"/>
              <a:t>/</a:t>
            </a:r>
            <a:r>
              <a:rPr lang="en-US" dirty="0" err="1" smtClean="0"/>
              <a:t>index.php</a:t>
            </a:r>
            <a:endParaRPr lang="en-US" dirty="0"/>
          </a:p>
        </p:txBody>
      </p:sp>
      <p:cxnSp>
        <p:nvCxnSpPr>
          <p:cNvPr id="6" name="Straight Arrow Connector 5"/>
          <p:cNvCxnSpPr>
            <a:stCxn id="5" idx="3"/>
          </p:cNvCxnSpPr>
          <p:nvPr/>
        </p:nvCxnSpPr>
        <p:spPr>
          <a:xfrm flipV="1">
            <a:off x="2590800" y="4724400"/>
            <a:ext cx="914400" cy="56566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3581400" y="4507468"/>
            <a:ext cx="3124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/>
              <a:t>blogX</a:t>
            </a:r>
            <a:r>
              <a:rPr lang="en-US" dirty="0" smtClean="0"/>
              <a:t>/post-</a:t>
            </a:r>
            <a:r>
              <a:rPr lang="en-US" dirty="0" err="1" smtClean="0"/>
              <a:t>comment.php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3657600" y="5181600"/>
            <a:ext cx="2286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/>
              <a:t>blogX</a:t>
            </a:r>
            <a:r>
              <a:rPr lang="en-US" dirty="0" smtClean="0"/>
              <a:t>/</a:t>
            </a:r>
            <a:r>
              <a:rPr lang="en-US" dirty="0" err="1" smtClean="0"/>
              <a:t>options.php</a:t>
            </a:r>
            <a:endParaRPr lang="en-US" dirty="0"/>
          </a:p>
        </p:txBody>
      </p:sp>
      <p:cxnSp>
        <p:nvCxnSpPr>
          <p:cNvPr id="9" name="Straight Arrow Connector 8"/>
          <p:cNvCxnSpPr>
            <a:stCxn id="5" idx="3"/>
          </p:cNvCxnSpPr>
          <p:nvPr/>
        </p:nvCxnSpPr>
        <p:spPr>
          <a:xfrm>
            <a:off x="2590800" y="5290066"/>
            <a:ext cx="914400" cy="762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/>
          <p:nvPr/>
        </p:nvCxnSpPr>
        <p:spPr>
          <a:xfrm>
            <a:off x="5638800" y="5410200"/>
            <a:ext cx="914400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6553200" y="5193268"/>
            <a:ext cx="2286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/>
              <a:t>blogX</a:t>
            </a:r>
            <a:r>
              <a:rPr lang="en-US" dirty="0" smtClean="0"/>
              <a:t>/update-</a:t>
            </a:r>
            <a:r>
              <a:rPr lang="en-US" dirty="0" err="1" smtClean="0"/>
              <a:t>options.php</a:t>
            </a:r>
            <a:endParaRPr lang="en-US" dirty="0"/>
          </a:p>
        </p:txBody>
      </p:sp>
      <p:cxnSp>
        <p:nvCxnSpPr>
          <p:cNvPr id="12" name="Straight Arrow Connector 11"/>
          <p:cNvCxnSpPr>
            <a:stCxn id="5" idx="3"/>
          </p:cNvCxnSpPr>
          <p:nvPr/>
        </p:nvCxnSpPr>
        <p:spPr>
          <a:xfrm>
            <a:off x="2590800" y="5290066"/>
            <a:ext cx="990600" cy="65353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3733800" y="5802868"/>
            <a:ext cx="2286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/>
              <a:t>blogX</a:t>
            </a:r>
            <a:r>
              <a:rPr lang="en-US" dirty="0" smtClean="0"/>
              <a:t>/</a:t>
            </a:r>
            <a:r>
              <a:rPr lang="en-US" dirty="0" err="1" smtClean="0"/>
              <a:t>x.php</a:t>
            </a:r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3733800" y="5486400"/>
            <a:ext cx="2286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…</a:t>
            </a:r>
            <a:endParaRPr lang="en-US" dirty="0"/>
          </a:p>
        </p:txBody>
      </p:sp>
      <p:cxnSp>
        <p:nvCxnSpPr>
          <p:cNvPr id="15" name="Straight Arrow Connector 14"/>
          <p:cNvCxnSpPr>
            <a:stCxn id="5" idx="2"/>
          </p:cNvCxnSpPr>
          <p:nvPr/>
        </p:nvCxnSpPr>
        <p:spPr>
          <a:xfrm>
            <a:off x="1676400" y="5474732"/>
            <a:ext cx="0" cy="92606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914400" y="6412468"/>
            <a:ext cx="1828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/>
              <a:t>blogY</a:t>
            </a:r>
            <a:r>
              <a:rPr lang="en-US" dirty="0" smtClean="0"/>
              <a:t>/</a:t>
            </a:r>
            <a:r>
              <a:rPr lang="en-US" dirty="0" err="1" smtClean="0"/>
              <a:t>index.php</a:t>
            </a:r>
            <a:endParaRPr lang="en-US" dirty="0"/>
          </a:p>
        </p:txBody>
      </p:sp>
      <p:cxnSp>
        <p:nvCxnSpPr>
          <p:cNvPr id="17" name="Straight Arrow Connector 16"/>
          <p:cNvCxnSpPr>
            <a:endCxn id="16" idx="3"/>
          </p:cNvCxnSpPr>
          <p:nvPr/>
        </p:nvCxnSpPr>
        <p:spPr>
          <a:xfrm flipH="1">
            <a:off x="2743200" y="6172200"/>
            <a:ext cx="2057400" cy="42493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89735C-C2C0-4CF5-8A34-EA850D22F5EE}" type="slidenum">
              <a:rPr lang="en-US" smtClean="0"/>
              <a:pPr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11571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  <p:bldP spid="8" grpId="0"/>
      <p:bldP spid="11" grpId="0"/>
      <p:bldP spid="13" grpId="0"/>
      <p:bldP spid="14" grpId="0"/>
      <p:bldP spid="16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.1|3.7|6.5|10|8.7|8.7|10.9|0.4|9.9|17|7.5|14.2|6|0.6|0.5|6.7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|10.9|0.8|8|4.3|7.7|6.9|3.3|6.2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5.2|4.2|0.9|3.3|3.9|1.1|5.3|16.3|3.4|2.6|8|0.3|2.8|11.3|2.9|2.4|16.5|15.6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8.5|7.2|12.7|16.9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5.4|5.4|2.5|4.4|9.1|0.5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0.8|6.6|8.8|5|0.7|6|3.6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5.3|7.5|9.6|5.7|3.1|4.3|0.5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6.9|1.3|1.3|9.5|6.7|1.6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4.4|7.5|3.6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9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6.7|3|6.2|2.9|3.9|3.8|3.6|1.2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3.1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7|0.2|0.2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1|0.5|0.4|1.5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5|9.1|1|0.3|5.9|0.8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5.2|19.2|0.4|8.1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9.3|5.4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13717</TotalTime>
  <Words>1136</Words>
  <Application>Microsoft Office PowerPoint</Application>
  <PresentationFormat>On-screen Show (4:3)</PresentationFormat>
  <Paragraphs>313</Paragraphs>
  <Slides>30</Slides>
  <Notes>2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Links</vt:lpstr>
      </vt:variant>
      <vt:variant>
        <vt:i4>6</vt:i4>
      </vt:variant>
      <vt:variant>
        <vt:lpstr>Slide Titles</vt:lpstr>
      </vt:variant>
      <vt:variant>
        <vt:i4>30</vt:i4>
      </vt:variant>
    </vt:vector>
  </HeadingPairs>
  <TitlesOfParts>
    <vt:vector size="37" baseType="lpstr">
      <vt:lpstr>Office Theme</vt:lpstr>
      <vt:lpstr>D:\Study\SRI\Drawing1\Drawing\~Page-1\Home</vt:lpstr>
      <vt:lpstr>D:\Study\SRI\Drawing1\Drawing\~Page-1\Home</vt:lpstr>
      <vt:lpstr>D:\Study\SRI\Drawing1\Drawing\~Page-1\Home</vt:lpstr>
      <vt:lpstr>D:\Study\SRI\Drawing1\Drawing\~Page-1\Home</vt:lpstr>
      <vt:lpstr>D:\Study\SRI\Drawing1\Drawing\~Page-1\Home</vt:lpstr>
      <vt:lpstr>D:\Study\SRI\Drawing1\Drawing\~Page-1\Plug-in</vt:lpstr>
      <vt:lpstr>PathCutter: Severing the Self-Propagation Path of XSS JavaScript Worms in Social Web Networks</vt:lpstr>
      <vt:lpstr>Introduction</vt:lpstr>
      <vt:lpstr>Roadmap</vt:lpstr>
      <vt:lpstr>Background</vt:lpstr>
      <vt:lpstr>XSS Taxonomy</vt:lpstr>
      <vt:lpstr>Related Work</vt:lpstr>
      <vt:lpstr>Our Approach</vt:lpstr>
      <vt:lpstr>View Separation</vt:lpstr>
      <vt:lpstr>Request Authentication</vt:lpstr>
      <vt:lpstr>Our Approach</vt:lpstr>
      <vt:lpstr>Roadmap</vt:lpstr>
      <vt:lpstr>   Implementation One (Server Modification)</vt:lpstr>
      <vt:lpstr>   View Isolation   for Server Modification</vt:lpstr>
      <vt:lpstr>   Request Authentication  for Server Modification</vt:lpstr>
      <vt:lpstr>        Implementation Two (Proxy)</vt:lpstr>
      <vt:lpstr>        View Isolation for Proxy</vt:lpstr>
      <vt:lpstr>        Request Authentication for Proxy</vt:lpstr>
      <vt:lpstr>          Case Study for Real World      Worms</vt:lpstr>
      <vt:lpstr>PowerPoint Presentation</vt:lpstr>
      <vt:lpstr>PowerPoint Presentation</vt:lpstr>
      <vt:lpstr>PowerPoint Presentation</vt:lpstr>
      <vt:lpstr>Evaluation</vt:lpstr>
      <vt:lpstr>Conclusions</vt:lpstr>
      <vt:lpstr>PowerPoint Presentation</vt:lpstr>
      <vt:lpstr>PowerPoint Presentation</vt:lpstr>
      <vt:lpstr>           Comparison with Existing Works</vt:lpstr>
      <vt:lpstr>Limitation</vt:lpstr>
      <vt:lpstr>Existing solutions</vt:lpstr>
      <vt:lpstr>Existing solutions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Cutting off propagation route of JavaScript worms</dc:title>
  <dc:creator>Yinzhi Cao</dc:creator>
  <cp:lastModifiedBy>Yinzhi Cao</cp:lastModifiedBy>
  <cp:revision>220</cp:revision>
  <dcterms:created xsi:type="dcterms:W3CDTF">2012-02-01T03:49:18Z</dcterms:created>
  <dcterms:modified xsi:type="dcterms:W3CDTF">2012-02-07T21:44:44Z</dcterms:modified>
</cp:coreProperties>
</file>