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59"/>
  </p:notesMasterIdLst>
  <p:handoutMasterIdLst>
    <p:handoutMasterId r:id="rId60"/>
  </p:handoutMasterIdLst>
  <p:sldIdLst>
    <p:sldId id="515" r:id="rId2"/>
    <p:sldId id="516" r:id="rId3"/>
    <p:sldId id="517" r:id="rId4"/>
    <p:sldId id="518" r:id="rId5"/>
    <p:sldId id="519" r:id="rId6"/>
    <p:sldId id="520" r:id="rId7"/>
    <p:sldId id="521" r:id="rId8"/>
    <p:sldId id="571" r:id="rId9"/>
    <p:sldId id="570" r:id="rId10"/>
    <p:sldId id="522" r:id="rId11"/>
    <p:sldId id="523" r:id="rId12"/>
    <p:sldId id="582" r:id="rId13"/>
    <p:sldId id="581" r:id="rId14"/>
    <p:sldId id="580" r:id="rId15"/>
    <p:sldId id="579" r:id="rId16"/>
    <p:sldId id="578" r:id="rId17"/>
    <p:sldId id="577" r:id="rId18"/>
    <p:sldId id="576" r:id="rId19"/>
    <p:sldId id="575" r:id="rId20"/>
    <p:sldId id="574" r:id="rId21"/>
    <p:sldId id="573" r:id="rId22"/>
    <p:sldId id="572" r:id="rId23"/>
    <p:sldId id="536" r:id="rId24"/>
    <p:sldId id="584" r:id="rId25"/>
    <p:sldId id="583" r:id="rId26"/>
    <p:sldId id="538" r:id="rId27"/>
    <p:sldId id="539" r:id="rId28"/>
    <p:sldId id="540" r:id="rId29"/>
    <p:sldId id="541" r:id="rId30"/>
    <p:sldId id="542" r:id="rId31"/>
    <p:sldId id="543" r:id="rId32"/>
    <p:sldId id="544" r:id="rId33"/>
    <p:sldId id="545" r:id="rId34"/>
    <p:sldId id="546" r:id="rId35"/>
    <p:sldId id="547" r:id="rId36"/>
    <p:sldId id="548" r:id="rId37"/>
    <p:sldId id="549" r:id="rId38"/>
    <p:sldId id="550" r:id="rId39"/>
    <p:sldId id="551" r:id="rId40"/>
    <p:sldId id="552" r:id="rId41"/>
    <p:sldId id="553" r:id="rId42"/>
    <p:sldId id="554" r:id="rId43"/>
    <p:sldId id="555" r:id="rId44"/>
    <p:sldId id="556" r:id="rId45"/>
    <p:sldId id="557" r:id="rId46"/>
    <p:sldId id="558" r:id="rId47"/>
    <p:sldId id="559" r:id="rId48"/>
    <p:sldId id="560" r:id="rId49"/>
    <p:sldId id="561" r:id="rId50"/>
    <p:sldId id="562" r:id="rId51"/>
    <p:sldId id="563" r:id="rId52"/>
    <p:sldId id="564" r:id="rId53"/>
    <p:sldId id="565" r:id="rId54"/>
    <p:sldId id="566" r:id="rId55"/>
    <p:sldId id="567" r:id="rId56"/>
    <p:sldId id="568" r:id="rId57"/>
    <p:sldId id="569" r:id="rId58"/>
  </p:sldIdLst>
  <p:sldSz cx="9144000" cy="6858000" type="screen4x3"/>
  <p:notesSz cx="6858000" cy="9144000"/>
  <p:defaultTextStyle>
    <a:defPPr>
      <a:defRPr lang="zh-CN"/>
    </a:defPPr>
    <a:lvl1pPr algn="l" rtl="0" fontAlgn="base">
      <a:lnSpc>
        <a:spcPct val="90000"/>
      </a:lnSpc>
      <a:spcBef>
        <a:spcPct val="20000"/>
      </a:spcBef>
      <a:spcAft>
        <a:spcPct val="0"/>
      </a:spcAft>
      <a:buChar char="•"/>
      <a:defRPr sz="2800" i="1" kern="1200">
        <a:solidFill>
          <a:schemeClr val="folHlink"/>
        </a:solidFill>
        <a:latin typeface="Arial" charset="0"/>
        <a:ea typeface="宋体" pitchFamily="2" charset="-122"/>
        <a:cs typeface="Arial" charset="0"/>
      </a:defRPr>
    </a:lvl1pPr>
    <a:lvl2pPr marL="457200" algn="l" rtl="0" fontAlgn="base">
      <a:lnSpc>
        <a:spcPct val="90000"/>
      </a:lnSpc>
      <a:spcBef>
        <a:spcPct val="20000"/>
      </a:spcBef>
      <a:spcAft>
        <a:spcPct val="0"/>
      </a:spcAft>
      <a:buChar char="•"/>
      <a:defRPr sz="2800" i="1" kern="1200">
        <a:solidFill>
          <a:schemeClr val="folHlink"/>
        </a:solidFill>
        <a:latin typeface="Arial" charset="0"/>
        <a:ea typeface="宋体" pitchFamily="2" charset="-122"/>
        <a:cs typeface="Arial" charset="0"/>
      </a:defRPr>
    </a:lvl2pPr>
    <a:lvl3pPr marL="914400" algn="l" rtl="0" fontAlgn="base">
      <a:lnSpc>
        <a:spcPct val="90000"/>
      </a:lnSpc>
      <a:spcBef>
        <a:spcPct val="20000"/>
      </a:spcBef>
      <a:spcAft>
        <a:spcPct val="0"/>
      </a:spcAft>
      <a:buChar char="•"/>
      <a:defRPr sz="2800" i="1" kern="1200">
        <a:solidFill>
          <a:schemeClr val="folHlink"/>
        </a:solidFill>
        <a:latin typeface="Arial" charset="0"/>
        <a:ea typeface="宋体" pitchFamily="2" charset="-122"/>
        <a:cs typeface="Arial" charset="0"/>
      </a:defRPr>
    </a:lvl3pPr>
    <a:lvl4pPr marL="1371600" algn="l" rtl="0" fontAlgn="base">
      <a:lnSpc>
        <a:spcPct val="90000"/>
      </a:lnSpc>
      <a:spcBef>
        <a:spcPct val="20000"/>
      </a:spcBef>
      <a:spcAft>
        <a:spcPct val="0"/>
      </a:spcAft>
      <a:buChar char="•"/>
      <a:defRPr sz="2800" i="1" kern="1200">
        <a:solidFill>
          <a:schemeClr val="folHlink"/>
        </a:solidFill>
        <a:latin typeface="Arial" charset="0"/>
        <a:ea typeface="宋体" pitchFamily="2" charset="-122"/>
        <a:cs typeface="Arial" charset="0"/>
      </a:defRPr>
    </a:lvl4pPr>
    <a:lvl5pPr marL="1828800" algn="l" rtl="0" fontAlgn="base">
      <a:lnSpc>
        <a:spcPct val="90000"/>
      </a:lnSpc>
      <a:spcBef>
        <a:spcPct val="20000"/>
      </a:spcBef>
      <a:spcAft>
        <a:spcPct val="0"/>
      </a:spcAft>
      <a:buChar char="•"/>
      <a:defRPr sz="2800" i="1" kern="1200">
        <a:solidFill>
          <a:schemeClr val="folHlink"/>
        </a:solidFill>
        <a:latin typeface="Arial" charset="0"/>
        <a:ea typeface="宋体" pitchFamily="2" charset="-122"/>
        <a:cs typeface="Arial" charset="0"/>
      </a:defRPr>
    </a:lvl5pPr>
    <a:lvl6pPr marL="2286000" algn="l" defTabSz="914400" rtl="0" eaLnBrk="1" latinLnBrk="0" hangingPunct="1">
      <a:defRPr sz="2800" i="1" kern="1200">
        <a:solidFill>
          <a:schemeClr val="folHlink"/>
        </a:solidFill>
        <a:latin typeface="Arial" charset="0"/>
        <a:ea typeface="宋体" pitchFamily="2" charset="-122"/>
        <a:cs typeface="Arial" charset="0"/>
      </a:defRPr>
    </a:lvl6pPr>
    <a:lvl7pPr marL="2743200" algn="l" defTabSz="914400" rtl="0" eaLnBrk="1" latinLnBrk="0" hangingPunct="1">
      <a:defRPr sz="2800" i="1" kern="1200">
        <a:solidFill>
          <a:schemeClr val="folHlink"/>
        </a:solidFill>
        <a:latin typeface="Arial" charset="0"/>
        <a:ea typeface="宋体" pitchFamily="2" charset="-122"/>
        <a:cs typeface="Arial" charset="0"/>
      </a:defRPr>
    </a:lvl7pPr>
    <a:lvl8pPr marL="3200400" algn="l" defTabSz="914400" rtl="0" eaLnBrk="1" latinLnBrk="0" hangingPunct="1">
      <a:defRPr sz="2800" i="1" kern="1200">
        <a:solidFill>
          <a:schemeClr val="folHlink"/>
        </a:solidFill>
        <a:latin typeface="Arial" charset="0"/>
        <a:ea typeface="宋体" pitchFamily="2" charset="-122"/>
        <a:cs typeface="Arial" charset="0"/>
      </a:defRPr>
    </a:lvl8pPr>
    <a:lvl9pPr marL="3657600" algn="l" defTabSz="914400" rtl="0" eaLnBrk="1" latinLnBrk="0" hangingPunct="1">
      <a:defRPr sz="2800" i="1" kern="1200">
        <a:solidFill>
          <a:schemeClr val="folHlink"/>
        </a:solidFill>
        <a:latin typeface="Arial" charset="0"/>
        <a:ea typeface="宋体" pitchFamily="2" charset="-122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99"/>
    <a:srgbClr val="CC3300"/>
    <a:srgbClr val="FF3300"/>
    <a:srgbClr val="009900"/>
    <a:srgbClr val="FF9900"/>
    <a:srgbClr val="FFFF99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19" autoAdjust="0"/>
    <p:restoredTop sz="91554" autoAdjust="0"/>
  </p:normalViewPr>
  <p:slideViewPr>
    <p:cSldViewPr>
      <p:cViewPr varScale="1">
        <p:scale>
          <a:sx n="78" d="100"/>
          <a:sy n="78" d="100"/>
        </p:scale>
        <p:origin x="-1224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2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24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24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C03DDD5-2FA9-461B-9FA0-F1DDC23158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959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7B30757-CEF6-49E6-9FC4-F35E5647F0C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658981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B30757-CEF6-49E6-9FC4-F35E5647F0C1}" type="slidenum">
              <a:rPr lang="en-US" altLang="zh-CN" smtClean="0"/>
              <a:pPr>
                <a:defRPr/>
              </a:pPr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6653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B30757-CEF6-49E6-9FC4-F35E5647F0C1}" type="slidenum">
              <a:rPr lang="en-US" altLang="zh-CN" smtClean="0"/>
              <a:pPr>
                <a:defRPr/>
              </a:pPr>
              <a:t>37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49668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DE4FB-18E8-4BFC-8E49-6D1734B513B0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77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owerpoint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altLang="zh-CN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30C04-7252-49FA-989C-0647D4B36072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80E7D-939D-4AB5-96DA-BBF219F6CB1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2B472-71B8-4C5B-9177-4A030EE980D5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8BF10-35BF-4705-8EC2-89EB48D3711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F1C9C-212F-46F9-9C62-A74896FF2AE8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3652B-D9BC-495C-A99A-9E31DBDCBFF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955D3-DE45-4A48-B646-814A0F13152C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DBD33-4409-46CD-902F-EF2D9452869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C46D5-9A1E-44D7-8D82-108C4D8B4593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03707-6624-4635-A070-DFDB40CF2DD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9ED83-325F-43AD-ADE8-C1166D6314ED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9617A-47D7-4496-8E59-B6BA0D45BA9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1080D-A5F9-494A-8A7F-491B48B1ED63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0C775-A305-4E3F-ABFF-F8BD6EA9BA5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0EBBC-7700-43D4-9D84-A1F39C57F844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8A3DA-868F-4441-A35F-0BE0B52389C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8194D-D001-4A3E-B4ED-B17C69044F15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0A028-3178-4701-B6DE-43750647A13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A6116-D5E2-41D1-94DC-6C970D0FF25F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47F23E-FD37-4F54-A477-50ED2ACCE3D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D2F91-D9DB-435F-84D5-B04AC3F46F04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F0B17-65C9-404B-8099-03CA043A62B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7C458-C6D2-4540-A31D-ABDED8F6DB30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40BED-6528-4EE4-B53B-46AFEB3D0F3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FD206-17E6-48F3-9DFC-E0C257C6FE84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9CDDF-284D-4172-8519-1F4729906A2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0E726-0F02-485E-9724-6280550D976E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78521-9116-43F5-BA6A-B12763D7293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61C62-4FA7-4F43-AA94-F43A5AC03D36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15493-7261-4AAB-9981-5A85CDBC303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-black2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i="0">
                <a:solidFill>
                  <a:schemeClr val="tx1"/>
                </a:solidFill>
                <a:cs typeface="Arial" charset="0"/>
              </a:defRPr>
            </a:lvl1pPr>
          </a:lstStyle>
          <a:p>
            <a:pPr>
              <a:defRPr/>
            </a:pPr>
            <a:fld id="{8990CC06-EE15-4793-96EE-CF77DD233CC1}" type="datetime1">
              <a:rPr lang="en-US"/>
              <a:pPr>
                <a:defRPr/>
              </a:pPr>
              <a:t>5/1/2012</a:t>
            </a:fld>
            <a:endParaRPr lang="en-US" altLang="zh-CN"/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i="0">
                <a:solidFill>
                  <a:schemeClr val="tx1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1AF65B6-3400-4192-A97D-01423A445D4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9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3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5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6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7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8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9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30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1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295400" y="3886200"/>
            <a:ext cx="6400800" cy="17526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400" dirty="0" smtClean="0"/>
              <a:t>Yinzhi Cao, </a:t>
            </a:r>
            <a:r>
              <a:rPr lang="en-US" sz="2400" dirty="0" err="1" smtClean="0"/>
              <a:t>Zhichun</a:t>
            </a:r>
            <a:r>
              <a:rPr lang="en-US" sz="2400" dirty="0" smtClean="0"/>
              <a:t> Li</a:t>
            </a:r>
            <a:r>
              <a:rPr lang="en-US" sz="2400" baseline="30000" dirty="0" smtClean="0"/>
              <a:t>*</a:t>
            </a:r>
            <a:r>
              <a:rPr lang="en-US" sz="2400" dirty="0" smtClean="0"/>
              <a:t>, </a:t>
            </a:r>
            <a:r>
              <a:rPr lang="en-US" sz="2400" dirty="0" err="1" smtClean="0"/>
              <a:t>Vaibhav</a:t>
            </a:r>
            <a:r>
              <a:rPr lang="en-US" sz="2400" dirty="0" smtClean="0"/>
              <a:t> </a:t>
            </a:r>
            <a:r>
              <a:rPr lang="en-US" sz="2400" dirty="0" err="1" smtClean="0"/>
              <a:t>Rastogi</a:t>
            </a:r>
            <a:r>
              <a:rPr lang="en-US" sz="2400" dirty="0" smtClean="0"/>
              <a:t>, Yan Chen, and </a:t>
            </a:r>
            <a:r>
              <a:rPr lang="en-US" sz="2400" dirty="0" err="1" smtClean="0"/>
              <a:t>Xitao</a:t>
            </a:r>
            <a:r>
              <a:rPr lang="en-US" sz="2400" dirty="0" smtClean="0"/>
              <a:t> Wen</a:t>
            </a:r>
          </a:p>
          <a:p>
            <a:pPr marL="0" indent="0" algn="ctr">
              <a:buNone/>
            </a:pPr>
            <a:r>
              <a:rPr lang="en-US" sz="2200" dirty="0" smtClean="0"/>
              <a:t>Labs of Internet Security and Technology</a:t>
            </a:r>
          </a:p>
          <a:p>
            <a:pPr marL="0" indent="0" algn="ctr">
              <a:buNone/>
            </a:pPr>
            <a:r>
              <a:rPr lang="en-US" sz="2200" dirty="0" smtClean="0"/>
              <a:t>Northwestern University</a:t>
            </a:r>
          </a:p>
          <a:p>
            <a:pPr marL="0" indent="0" algn="ctr">
              <a:buNone/>
            </a:pPr>
            <a:r>
              <a:rPr lang="en-US" sz="2200" baseline="30000" dirty="0" smtClean="0"/>
              <a:t>*</a:t>
            </a:r>
            <a:r>
              <a:rPr lang="en-US" sz="2200" dirty="0" smtClean="0"/>
              <a:t>NEC Labs America</a:t>
            </a:r>
            <a:endParaRPr lang="en-US" sz="2200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838200" y="2130425"/>
            <a:ext cx="7772400" cy="1470025"/>
          </a:xfrm>
        </p:spPr>
        <p:txBody>
          <a:bodyPr>
            <a:noAutofit/>
          </a:bodyPr>
          <a:lstStyle/>
          <a:p>
            <a:r>
              <a:rPr lang="en-US" sz="3200" dirty="0" smtClean="0"/>
              <a:t>Virtual Browser: a Virtualized Browser to Sandbox Third-party </a:t>
            </a:r>
            <a:r>
              <a:rPr lang="en-US" sz="3200" dirty="0" err="1" smtClean="0"/>
              <a:t>JavaScripts</a:t>
            </a:r>
            <a:r>
              <a:rPr lang="en-US" sz="3200" dirty="0" smtClean="0"/>
              <a:t> with Enhanced Security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6131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Related Work</a:t>
            </a:r>
          </a:p>
          <a:p>
            <a:r>
              <a:rPr lang="en-US" dirty="0" smtClean="0"/>
              <a:t>Design</a:t>
            </a:r>
          </a:p>
          <a:p>
            <a:r>
              <a:rPr lang="en-US" dirty="0" smtClean="0"/>
              <a:t>Security Analysis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2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Third-party </a:t>
            </a:r>
            <a:r>
              <a:rPr lang="en-US" dirty="0" err="1" smtClean="0"/>
              <a:t>JavaScripts</a:t>
            </a:r>
            <a:r>
              <a:rPr lang="en-US" dirty="0" smtClean="0"/>
              <a:t> are popular.</a:t>
            </a:r>
          </a:p>
          <a:p>
            <a:pPr lvl="1"/>
            <a:r>
              <a:rPr lang="en-US" dirty="0" smtClean="0"/>
              <a:t>Web Mashups</a:t>
            </a:r>
          </a:p>
          <a:p>
            <a:pPr lvl="1"/>
            <a:r>
              <a:rPr lang="en-US" dirty="0" smtClean="0"/>
              <a:t>Third-party Games</a:t>
            </a:r>
          </a:p>
          <a:p>
            <a:pPr lvl="1"/>
            <a:r>
              <a:rPr lang="en-US" dirty="0" smtClean="0"/>
              <a:t>Widgets</a:t>
            </a:r>
          </a:p>
          <a:p>
            <a:pPr lvl="1"/>
            <a:r>
              <a:rPr lang="en-US" dirty="0" smtClean="0"/>
              <a:t>Visitor Counters</a:t>
            </a:r>
          </a:p>
          <a:p>
            <a:r>
              <a:rPr lang="en-US" dirty="0" smtClean="0"/>
              <a:t>However, they share the same privilege as host web site, and thus </a:t>
            </a:r>
          </a:p>
          <a:p>
            <a:pPr lvl="1"/>
            <a:r>
              <a:rPr lang="en-US" dirty="0" smtClean="0"/>
              <a:t>They can sabotage host web site.</a:t>
            </a:r>
          </a:p>
          <a:p>
            <a:pPr lvl="1"/>
            <a:r>
              <a:rPr lang="en-US" dirty="0" smtClean="0"/>
              <a:t>They can exploit client browsers.</a:t>
            </a:r>
          </a:p>
          <a:p>
            <a:r>
              <a:rPr lang="en-US" dirty="0" smtClean="0"/>
              <a:t>So we propose: Virtual Browser, a virtualized browser built upon native browsers.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958044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962400"/>
            <a:ext cx="27813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97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r>
              <a:rPr lang="en-US" dirty="0" smtClean="0"/>
              <a:t>Related Work</a:t>
            </a:r>
          </a:p>
          <a:p>
            <a:r>
              <a:rPr lang="en-US" dirty="0" smtClean="0"/>
              <a:t>Design</a:t>
            </a:r>
          </a:p>
          <a:p>
            <a:r>
              <a:rPr lang="en-US" dirty="0" smtClean="0"/>
              <a:t>Security Analysis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9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JavaScript level approaches</a:t>
            </a:r>
          </a:p>
          <a:p>
            <a:pPr lvl="1"/>
            <a:r>
              <a:rPr lang="en-US" dirty="0" smtClean="0"/>
              <a:t>Static methods (ADSafe, FBJS, </a:t>
            </a:r>
            <a:r>
              <a:rPr lang="en-US" dirty="0" err="1" smtClean="0"/>
              <a:t>CoreScript</a:t>
            </a:r>
            <a:r>
              <a:rPr lang="en-US" dirty="0" smtClean="0"/>
              <a:t>, and </a:t>
            </a:r>
            <a:r>
              <a:rPr lang="en-US" dirty="0" err="1" smtClean="0"/>
              <a:t>Maffeis</a:t>
            </a:r>
            <a:r>
              <a:rPr lang="en-US" dirty="0" smtClean="0"/>
              <a:t> et al.)</a:t>
            </a:r>
          </a:p>
          <a:p>
            <a:pPr lvl="1"/>
            <a:r>
              <a:rPr lang="en-US" dirty="0" smtClean="0"/>
              <a:t>Runtime Approaches (Microsoft Web Sandbox, and Google Caja)</a:t>
            </a:r>
          </a:p>
          <a:p>
            <a:pPr lvl="1"/>
            <a:r>
              <a:rPr lang="en-US" dirty="0" smtClean="0"/>
              <a:t>Mixed Approaches (GateKeeper, Huang et al.)</a:t>
            </a:r>
          </a:p>
          <a:p>
            <a:r>
              <a:rPr lang="en-US" dirty="0" smtClean="0"/>
              <a:t>Native approaches</a:t>
            </a:r>
          </a:p>
          <a:p>
            <a:pPr lvl="1"/>
            <a:r>
              <a:rPr lang="en-US" dirty="0" smtClean="0"/>
              <a:t>Browser modification (ConScript, </a:t>
            </a:r>
            <a:r>
              <a:rPr lang="en-US" dirty="0" err="1" smtClean="0"/>
              <a:t>MashupOS</a:t>
            </a:r>
            <a:r>
              <a:rPr lang="en-US" dirty="0" smtClean="0"/>
              <a:t> and </a:t>
            </a:r>
            <a:r>
              <a:rPr lang="en-US" dirty="0" err="1" smtClean="0"/>
              <a:t>WebJail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Approaches using </a:t>
            </a:r>
            <a:r>
              <a:rPr lang="en-US" dirty="0" err="1" smtClean="0"/>
              <a:t>NaCl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AdSentry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Approaches using iframes (AdJail and SMash)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2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1143000"/>
          </a:xfrm>
        </p:spPr>
        <p:txBody>
          <a:bodyPr/>
          <a:lstStyle/>
          <a:p>
            <a:r>
              <a:rPr lang="en-US" dirty="0" smtClean="0"/>
              <a:t>JavaScript level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dynamic JavaScript feature support (eval and with)</a:t>
            </a:r>
          </a:p>
          <a:p>
            <a:r>
              <a:rPr lang="en-US" dirty="0" smtClean="0"/>
              <a:t>Vulnerable to drive-by-download (especially unknown attacks) </a:t>
            </a:r>
          </a:p>
          <a:p>
            <a:r>
              <a:rPr lang="en-US" dirty="0" smtClean="0"/>
              <a:t>Vulnerable to browser quirks</a:t>
            </a:r>
          </a:p>
          <a:p>
            <a:pPr lvl="1"/>
            <a:r>
              <a:rPr lang="en-US" dirty="0" smtClean="0"/>
              <a:t>Undocumented HTML/JavaScript parsing behavior such as</a:t>
            </a:r>
            <a:r>
              <a:rPr lang="en-US" dirty="0"/>
              <a:t> </a:t>
            </a:r>
            <a:r>
              <a:rPr lang="en-US" dirty="0" smtClean="0"/>
              <a:t>&lt;</a:t>
            </a:r>
            <a:r>
              <a:rPr lang="en-US" dirty="0" err="1" smtClean="0"/>
              <a:t>scri</a:t>
            </a:r>
            <a:r>
              <a:rPr lang="en-US" dirty="0" smtClean="0"/>
              <a:t>\</a:t>
            </a:r>
            <a:r>
              <a:rPr lang="en-US" dirty="0" err="1" smtClean="0"/>
              <a:t>npt</a:t>
            </a:r>
            <a:r>
              <a:rPr lang="en-US" dirty="0" smtClean="0"/>
              <a:t>&gt; is parsed as &lt;script&gt;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3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Native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Modification to browsers.</a:t>
            </a:r>
          </a:p>
          <a:p>
            <a:r>
              <a:rPr lang="en-US" dirty="0" smtClean="0"/>
              <a:t>Many are vulnerable to drive-by-download attacks.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13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8BF10-35BF-4705-8EC2-89EB48D37112}" type="slidenum">
              <a:rPr lang="en-US" altLang="zh-CN" smtClean="0"/>
              <a:pPr>
                <a:defRPr/>
              </a:pPr>
              <a:t>8</a:t>
            </a:fld>
            <a:endParaRPr lang="en-US" altLang="zh-CN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99233" y="1492101"/>
            <a:ext cx="13919433" cy="446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26" y="1752600"/>
            <a:ext cx="2738326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 bwMode="auto">
          <a:xfrm>
            <a:off x="2819400" y="2667000"/>
            <a:ext cx="4724400" cy="457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819400" y="4572000"/>
            <a:ext cx="4724400" cy="457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86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8BF10-35BF-4705-8EC2-89EB48D37112}" type="slidenum">
              <a:rPr lang="en-US" altLang="zh-CN" smtClean="0"/>
              <a:pPr>
                <a:defRPr/>
              </a:pPr>
              <a:t>9</a:t>
            </a:fld>
            <a:endParaRPr lang="en-US" altLang="zh-CN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19199"/>
            <a:ext cx="15245313" cy="489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 bwMode="auto">
          <a:xfrm>
            <a:off x="3581400" y="2895600"/>
            <a:ext cx="990600" cy="457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6934200" y="2895600"/>
            <a:ext cx="990600" cy="457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5334000" y="5257800"/>
            <a:ext cx="990600" cy="457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1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99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Therefore we propose: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approach that is (your take-away)</a:t>
            </a:r>
          </a:p>
          <a:p>
            <a:pPr lvl="1"/>
            <a:r>
              <a:rPr lang="en-US" dirty="0" smtClean="0"/>
              <a:t>Robust to drive-by-download</a:t>
            </a:r>
          </a:p>
          <a:p>
            <a:pPr lvl="1"/>
            <a:r>
              <a:rPr lang="en-US" smtClean="0"/>
              <a:t>Support </a:t>
            </a:r>
            <a:r>
              <a:rPr lang="en-US" dirty="0" smtClean="0"/>
              <a:t>dynamic JavaScript features</a:t>
            </a:r>
          </a:p>
          <a:p>
            <a:pPr lvl="1"/>
            <a:r>
              <a:rPr lang="en-US" dirty="0" smtClean="0"/>
              <a:t>Supported by all the browsers</a:t>
            </a:r>
          </a:p>
          <a:p>
            <a:pPr lvl="1"/>
            <a:r>
              <a:rPr lang="en-US" dirty="0" smtClean="0"/>
              <a:t>Robust to browser quirks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10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33400" y="4191000"/>
            <a:ext cx="80772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8000" dirty="0" smtClean="0">
                <a:solidFill>
                  <a:srgbClr val="0000FF"/>
                </a:solidFill>
              </a:rPr>
              <a:t> Virtual Browser</a:t>
            </a:r>
            <a:endParaRPr lang="en-US" sz="8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57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Related Work</a:t>
            </a:r>
          </a:p>
          <a:p>
            <a:r>
              <a:rPr lang="en-US" dirty="0" smtClean="0"/>
              <a:t>Design</a:t>
            </a:r>
          </a:p>
          <a:p>
            <a:r>
              <a:rPr lang="en-US" dirty="0" smtClean="0"/>
              <a:t>Security Analysis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82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762995994"/>
              </p:ext>
            </p:extLst>
          </p:nvPr>
        </p:nvGraphicFramePr>
        <p:xfrm>
          <a:off x="76200" y="838200"/>
          <a:ext cx="8894763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6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838200"/>
                        <a:ext cx="8894763" cy="594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707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04935133"/>
              </p:ext>
            </p:extLst>
          </p:nvPr>
        </p:nvGraphicFramePr>
        <p:xfrm>
          <a:off x="76200" y="838200"/>
          <a:ext cx="8894763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3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838200"/>
                        <a:ext cx="8894763" cy="594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804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749538917"/>
              </p:ext>
            </p:extLst>
          </p:nvPr>
        </p:nvGraphicFramePr>
        <p:xfrm>
          <a:off x="76200" y="838200"/>
          <a:ext cx="8894763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4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838200"/>
                        <a:ext cx="8894763" cy="594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 bwMode="auto">
          <a:xfrm>
            <a:off x="3429000" y="838200"/>
            <a:ext cx="5562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Only one parser: mitigating quirks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63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1069160"/>
              </p:ext>
            </p:extLst>
          </p:nvPr>
        </p:nvGraphicFramePr>
        <p:xfrm>
          <a:off x="76200" y="838200"/>
          <a:ext cx="8894763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7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" y="838200"/>
                        <a:ext cx="8894763" cy="594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9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742405"/>
              </p:ext>
            </p:extLst>
          </p:nvPr>
        </p:nvGraphicFramePr>
        <p:xfrm>
          <a:off x="76200" y="838200"/>
          <a:ext cx="8894763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3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" y="838200"/>
                        <a:ext cx="8894763" cy="594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3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8210902"/>
              </p:ext>
            </p:extLst>
          </p:nvPr>
        </p:nvGraphicFramePr>
        <p:xfrm>
          <a:off x="76200" y="838200"/>
          <a:ext cx="8894763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7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" y="838200"/>
                        <a:ext cx="8894763" cy="594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37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1292260"/>
              </p:ext>
            </p:extLst>
          </p:nvPr>
        </p:nvGraphicFramePr>
        <p:xfrm>
          <a:off x="76200" y="838200"/>
          <a:ext cx="8894763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0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" y="838200"/>
                        <a:ext cx="8894763" cy="594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3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2743169"/>
              </p:ext>
            </p:extLst>
          </p:nvPr>
        </p:nvGraphicFramePr>
        <p:xfrm>
          <a:off x="76200" y="838200"/>
          <a:ext cx="8894763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1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" y="838200"/>
                        <a:ext cx="8894763" cy="594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7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4860159"/>
              </p:ext>
            </p:extLst>
          </p:nvPr>
        </p:nvGraphicFramePr>
        <p:xfrm>
          <a:off x="76200" y="838200"/>
          <a:ext cx="8894763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5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" y="838200"/>
                        <a:ext cx="8894763" cy="594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76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8168203"/>
              </p:ext>
            </p:extLst>
          </p:nvPr>
        </p:nvGraphicFramePr>
        <p:xfrm>
          <a:off x="76200" y="838200"/>
          <a:ext cx="8894763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9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" y="838200"/>
                        <a:ext cx="8894763" cy="594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3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1693535"/>
              </p:ext>
            </p:extLst>
          </p:nvPr>
        </p:nvGraphicFramePr>
        <p:xfrm>
          <a:off x="76200" y="838200"/>
          <a:ext cx="8894763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3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" y="838200"/>
                        <a:ext cx="8894763" cy="594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6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0111669"/>
              </p:ext>
            </p:extLst>
          </p:nvPr>
        </p:nvGraphicFramePr>
        <p:xfrm>
          <a:off x="76200" y="838200"/>
          <a:ext cx="8894763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9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" y="838200"/>
                        <a:ext cx="8894763" cy="594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23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3429000" y="914400"/>
            <a:ext cx="5562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All written in JavaScript: supported by all browsers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54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5147769"/>
              </p:ext>
            </p:extLst>
          </p:nvPr>
        </p:nvGraphicFramePr>
        <p:xfrm>
          <a:off x="76200" y="838200"/>
          <a:ext cx="8894763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5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" y="838200"/>
                        <a:ext cx="8894763" cy="594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24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3429000" y="914400"/>
            <a:ext cx="5562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Virtualization: Robust to drive-by-download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40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291564"/>
              </p:ext>
            </p:extLst>
          </p:nvPr>
        </p:nvGraphicFramePr>
        <p:xfrm>
          <a:off x="533400" y="1219200"/>
          <a:ext cx="8077200" cy="629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8" name="Visio" r:id="rId3" imgW="7396216" imgH="5768937" progId="Visio.Drawing.11">
                  <p:embed/>
                </p:oleObj>
              </mc:Choice>
              <mc:Fallback>
                <p:oleObj name="Visio" r:id="rId3" imgW="7396216" imgH="5768937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1219200"/>
                        <a:ext cx="8077200" cy="629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 bwMode="auto">
          <a:xfrm>
            <a:off x="3200400" y="1181100"/>
            <a:ext cx="5791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How to support dynamic features?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25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26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6031183"/>
              </p:ext>
            </p:extLst>
          </p:nvPr>
        </p:nvGraphicFramePr>
        <p:xfrm>
          <a:off x="533400" y="1219200"/>
          <a:ext cx="8077200" cy="629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7" name="Visio" r:id="rId3" imgW="7396216" imgH="5768937" progId="Visio.Drawing.11">
                  <p:embed/>
                </p:oleObj>
              </mc:Choice>
              <mc:Fallback>
                <p:oleObj name="Visio" r:id="rId3" imgW="7396216" imgH="5768937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1219200"/>
                        <a:ext cx="8077200" cy="629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518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27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3297466"/>
              </p:ext>
            </p:extLst>
          </p:nvPr>
        </p:nvGraphicFramePr>
        <p:xfrm>
          <a:off x="533400" y="1219200"/>
          <a:ext cx="8077200" cy="6299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1" name="Visio" r:id="rId3" imgW="7396216" imgH="5768937" progId="Visio.Drawing.11">
                  <p:embed/>
                </p:oleObj>
              </mc:Choice>
              <mc:Fallback>
                <p:oleObj name="Visio" r:id="rId3" imgW="7396216" imgH="5768937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1219200"/>
                        <a:ext cx="8077200" cy="6299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655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28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600415"/>
              </p:ext>
            </p:extLst>
          </p:nvPr>
        </p:nvGraphicFramePr>
        <p:xfrm>
          <a:off x="533400" y="1219200"/>
          <a:ext cx="8077200" cy="6299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5" name="Visio" r:id="rId3" imgW="7396216" imgH="5768937" progId="Visio.Drawing.11">
                  <p:embed/>
                </p:oleObj>
              </mc:Choice>
              <mc:Fallback>
                <p:oleObj name="Visio" r:id="rId3" imgW="7396216" imgH="5768937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1219200"/>
                        <a:ext cx="8077200" cy="6299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347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29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5822076"/>
              </p:ext>
            </p:extLst>
          </p:nvPr>
        </p:nvGraphicFramePr>
        <p:xfrm>
          <a:off x="533400" y="1219200"/>
          <a:ext cx="8077200" cy="6299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9" name="Visio" r:id="rId3" imgW="7396216" imgH="5768937" progId="Visio.Drawing.11">
                  <p:embed/>
                </p:oleObj>
              </mc:Choice>
              <mc:Fallback>
                <p:oleObj name="Visio" r:id="rId3" imgW="7396216" imgH="5768937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1219200"/>
                        <a:ext cx="8077200" cy="6299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5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30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9212123"/>
              </p:ext>
            </p:extLst>
          </p:nvPr>
        </p:nvGraphicFramePr>
        <p:xfrm>
          <a:off x="533400" y="1219200"/>
          <a:ext cx="8077200" cy="6299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3" name="Visio" r:id="rId3" imgW="7396216" imgH="5768937" progId="Visio.Drawing.11">
                  <p:embed/>
                </p:oleObj>
              </mc:Choice>
              <mc:Fallback>
                <p:oleObj name="Visio" r:id="rId3" imgW="7396216" imgH="5768937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1219200"/>
                        <a:ext cx="8077200" cy="6299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053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31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5534941"/>
              </p:ext>
            </p:extLst>
          </p:nvPr>
        </p:nvGraphicFramePr>
        <p:xfrm>
          <a:off x="533400" y="1219200"/>
          <a:ext cx="8077200" cy="6299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7" name="Visio" r:id="rId3" imgW="7396216" imgH="5768937" progId="Visio.Drawing.11">
                  <p:embed/>
                </p:oleObj>
              </mc:Choice>
              <mc:Fallback>
                <p:oleObj name="Visio" r:id="rId3" imgW="7396216" imgH="5768937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1219200"/>
                        <a:ext cx="8077200" cy="6299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79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Related Work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Design</a:t>
            </a:r>
          </a:p>
          <a:p>
            <a:r>
              <a:rPr lang="en-US" dirty="0" smtClean="0"/>
              <a:t>Security Analysis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3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Security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Isolating third-party JavaScript through Avoidance</a:t>
            </a:r>
          </a:p>
          <a:p>
            <a:pPr lvl="1"/>
            <a:r>
              <a:rPr lang="en-US" dirty="0" smtClean="0"/>
              <a:t>Cutting off Outflows of Virtual Browser</a:t>
            </a:r>
          </a:p>
          <a:p>
            <a:pPr lvl="1"/>
            <a:r>
              <a:rPr lang="en-US" dirty="0" smtClean="0"/>
              <a:t>Cutting off Inflows of Virtual Browser</a:t>
            </a:r>
          </a:p>
          <a:p>
            <a:r>
              <a:rPr lang="en-US" dirty="0" smtClean="0"/>
              <a:t>Communication between third-party JavaScript and trusted JavaScript</a:t>
            </a:r>
          </a:p>
          <a:p>
            <a:pPr lvl="1"/>
            <a:r>
              <a:rPr lang="en-US" dirty="0" smtClean="0"/>
              <a:t>Data Security</a:t>
            </a:r>
          </a:p>
          <a:p>
            <a:pPr lvl="1"/>
            <a:r>
              <a:rPr lang="en-US" dirty="0" smtClean="0"/>
              <a:t>Script Security</a:t>
            </a:r>
          </a:p>
          <a:p>
            <a:pPr lvl="1"/>
            <a:r>
              <a:rPr lang="en-US" dirty="0" smtClean="0"/>
              <a:t>Securing Data Flows in Virtual Browser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87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Isolation through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Cutting off Outflows of Virtual Browser</a:t>
            </a:r>
          </a:p>
          <a:p>
            <a:pPr lvl="1"/>
            <a:r>
              <a:rPr lang="en-US" dirty="0"/>
              <a:t>We </a:t>
            </a:r>
            <a:r>
              <a:rPr lang="en-US" dirty="0" smtClean="0"/>
              <a:t>ensure third-party </a:t>
            </a:r>
            <a:r>
              <a:rPr lang="en-US" dirty="0"/>
              <a:t>codes are trapped inside Virtual Browser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An assumption: </a:t>
            </a:r>
            <a:r>
              <a:rPr lang="en-US" i="1" dirty="0"/>
              <a:t>Any JavaScript code has to be parsed in the native </a:t>
            </a:r>
            <a:r>
              <a:rPr lang="en-US" i="1" dirty="0" smtClean="0"/>
              <a:t>JavaScript </a:t>
            </a:r>
            <a:r>
              <a:rPr lang="en-US" i="1" dirty="0"/>
              <a:t>parsers before it can be executed in native browser</a:t>
            </a:r>
            <a:r>
              <a:rPr lang="en-US" i="1" dirty="0" smtClean="0"/>
              <a:t>.</a:t>
            </a:r>
          </a:p>
          <a:p>
            <a:pPr lvl="2"/>
            <a:r>
              <a:rPr lang="en-US" dirty="0" smtClean="0"/>
              <a:t>(1) Look up Manuals </a:t>
            </a:r>
          </a:p>
          <a:p>
            <a:pPr lvl="2"/>
            <a:r>
              <a:rPr lang="en-US" dirty="0" smtClean="0"/>
              <a:t>(2) Call Graph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04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Cutting off Outflows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Cutting off Outflows of Virtual JavaScript Engine</a:t>
            </a:r>
          </a:p>
          <a:p>
            <a:pPr lvl="1"/>
            <a:r>
              <a:rPr lang="en-US" dirty="0" smtClean="0"/>
              <a:t>Only </a:t>
            </a:r>
            <a:r>
              <a:rPr lang="en-US" i="1" dirty="0" smtClean="0"/>
              <a:t>eval</a:t>
            </a:r>
            <a:r>
              <a:rPr lang="en-US" dirty="0" smtClean="0"/>
              <a:t> and </a:t>
            </a:r>
            <a:r>
              <a:rPr lang="en-US" i="1" dirty="0" smtClean="0"/>
              <a:t>new Function</a:t>
            </a:r>
            <a:r>
              <a:rPr lang="en-US" dirty="0" smtClean="0"/>
              <a:t> will cause native parsing.</a:t>
            </a:r>
          </a:p>
          <a:p>
            <a:pPr lvl="1"/>
            <a:r>
              <a:rPr lang="en-US" dirty="0" smtClean="0"/>
              <a:t>Call graph analysis also shows that.</a:t>
            </a:r>
          </a:p>
          <a:p>
            <a:r>
              <a:rPr lang="en-US" dirty="0" smtClean="0"/>
              <a:t>Cutting off Outflows of Virtual HTML and CSS parser :Similar</a:t>
            </a:r>
          </a:p>
          <a:p>
            <a:r>
              <a:rPr lang="en-US" dirty="0" smtClean="0"/>
              <a:t>So we avoid using </a:t>
            </a:r>
            <a:r>
              <a:rPr lang="en-US" i="1" dirty="0" smtClean="0"/>
              <a:t>eval</a:t>
            </a:r>
            <a:r>
              <a:rPr lang="en-US" dirty="0" smtClean="0"/>
              <a:t> and </a:t>
            </a:r>
            <a:r>
              <a:rPr lang="en-US" i="1" dirty="0" smtClean="0"/>
              <a:t>new Function </a:t>
            </a:r>
            <a:r>
              <a:rPr lang="en-US" dirty="0" smtClean="0"/>
              <a:t>in Virtual Browser source codes.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4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Cutting of Inflows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Anonymous Object Encapsulation</a:t>
            </a:r>
          </a:p>
          <a:p>
            <a:pPr marL="457200" lvl="1" indent="0">
              <a:buNone/>
            </a:pPr>
            <a:r>
              <a:rPr lang="en-US" dirty="0" smtClean="0"/>
              <a:t>(function(){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 smtClean="0"/>
              <a:t>this.evaluate</a:t>
            </a:r>
            <a:r>
              <a:rPr lang="en-US" dirty="0" smtClean="0"/>
              <a:t>= function () {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	codes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	} </a:t>
            </a:r>
          </a:p>
          <a:p>
            <a:pPr marL="457200" lvl="1" indent="0">
              <a:buNone/>
            </a:pPr>
            <a:r>
              <a:rPr lang="en-US" dirty="0" smtClean="0"/>
              <a:t>    other codes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})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();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5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Communication through Redirection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Security</a:t>
            </a:r>
          </a:p>
          <a:p>
            <a:pPr lvl="1"/>
            <a:r>
              <a:rPr lang="en-US" dirty="0" smtClean="0"/>
              <a:t>General Data Security</a:t>
            </a:r>
          </a:p>
          <a:p>
            <a:pPr lvl="2"/>
            <a:r>
              <a:rPr lang="en-US" dirty="0" smtClean="0"/>
              <a:t>Mirrored Object</a:t>
            </a:r>
          </a:p>
          <a:p>
            <a:pPr lvl="2"/>
            <a:r>
              <a:rPr lang="en-US" dirty="0" smtClean="0"/>
              <a:t>Access Control</a:t>
            </a:r>
          </a:p>
          <a:p>
            <a:pPr lvl="3"/>
            <a:r>
              <a:rPr lang="en-US" dirty="0" smtClean="0"/>
              <a:t>Such as Object Views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37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95800" y="2667000"/>
            <a:ext cx="4572000" cy="418576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function String(s) {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    s </a:t>
            </a:r>
            <a:r>
              <a:rPr lang="en-US" dirty="0">
                <a:solidFill>
                  <a:schemeClr val="tx1"/>
                </a:solidFill>
              </a:rPr>
              <a:t>= </a:t>
            </a:r>
            <a:r>
              <a:rPr lang="en-US" dirty="0" err="1">
                <a:solidFill>
                  <a:schemeClr val="tx1"/>
                </a:solidFill>
              </a:rPr>
              <a:t>arguments.length</a:t>
            </a:r>
            <a:r>
              <a:rPr lang="en-US" dirty="0">
                <a:solidFill>
                  <a:schemeClr val="tx1"/>
                </a:solidFill>
              </a:rPr>
              <a:t> ? "" + s : "";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    if </a:t>
            </a:r>
            <a:r>
              <a:rPr lang="en-US" dirty="0">
                <a:solidFill>
                  <a:schemeClr val="tx1"/>
                </a:solidFill>
              </a:rPr>
              <a:t>(this </a:t>
            </a:r>
            <a:r>
              <a:rPr lang="en-US" dirty="0" err="1">
                <a:solidFill>
                  <a:schemeClr val="tx1"/>
                </a:solidFill>
              </a:rPr>
              <a:t>instanceof</a:t>
            </a:r>
            <a:r>
              <a:rPr lang="en-US" dirty="0">
                <a:solidFill>
                  <a:schemeClr val="tx1"/>
                </a:solidFill>
              </a:rPr>
              <a:t> String</a:t>
            </a:r>
            <a:r>
              <a:rPr lang="en-US" dirty="0" smtClean="0">
                <a:solidFill>
                  <a:schemeClr val="tx1"/>
                </a:solidFill>
              </a:rPr>
              <a:t>){</a:t>
            </a:r>
            <a:endParaRPr lang="en-US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           </a:t>
            </a:r>
            <a:r>
              <a:rPr lang="en-US" dirty="0" err="1" smtClean="0">
                <a:solidFill>
                  <a:schemeClr val="tx1"/>
                </a:solidFill>
              </a:rPr>
              <a:t>this.value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= s;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           return </a:t>
            </a:r>
            <a:r>
              <a:rPr lang="en-US" dirty="0">
                <a:solidFill>
                  <a:schemeClr val="tx1"/>
                </a:solidFill>
              </a:rPr>
              <a:t>this;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     }</a:t>
            </a:r>
            <a:endParaRPr lang="en-US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     return </a:t>
            </a:r>
            <a:r>
              <a:rPr lang="en-US" dirty="0">
                <a:solidFill>
                  <a:schemeClr val="tx1"/>
                </a:solidFill>
              </a:rPr>
              <a:t>s;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0011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Communication through Redirection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Security</a:t>
            </a:r>
          </a:p>
          <a:p>
            <a:pPr lvl="1"/>
            <a:r>
              <a:rPr lang="en-US" dirty="0" smtClean="0"/>
              <a:t>Script Security</a:t>
            </a:r>
          </a:p>
          <a:p>
            <a:pPr lvl="2"/>
            <a:r>
              <a:rPr lang="en-US" dirty="0" smtClean="0"/>
              <a:t>Determined Scripts</a:t>
            </a:r>
          </a:p>
          <a:p>
            <a:pPr lvl="3"/>
            <a:r>
              <a:rPr lang="en-US" dirty="0"/>
              <a:t>Scripts that need immediate execution</a:t>
            </a:r>
            <a:r>
              <a:rPr lang="en-US" dirty="0" smtClean="0"/>
              <a:t>. (evaluate it)</a:t>
            </a:r>
          </a:p>
          <a:p>
            <a:pPr lvl="3"/>
            <a:r>
              <a:rPr lang="en-US" dirty="0" smtClean="0"/>
              <a:t>Scripts that need delayed execution. (such as setTimeout)</a:t>
            </a:r>
          </a:p>
          <a:p>
            <a:pPr lvl="4"/>
            <a:r>
              <a:rPr lang="en-US" dirty="0" smtClean="0"/>
              <a:t>Pseudo-function Pointer</a:t>
            </a:r>
          </a:p>
          <a:p>
            <a:pPr lvl="4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38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4400" y="4419600"/>
            <a:ext cx="7467600" cy="228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setTimeout(function(){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	 </a:t>
            </a:r>
            <a:r>
              <a:rPr lang="en-US" dirty="0" smtClean="0">
                <a:solidFill>
                  <a:schemeClr val="tx1"/>
                </a:solidFill>
              </a:rPr>
              <a:t>       execute(parsed </a:t>
            </a:r>
            <a:r>
              <a:rPr lang="en-US" dirty="0">
                <a:solidFill>
                  <a:schemeClr val="tx1"/>
                </a:solidFill>
              </a:rPr>
              <a:t>node, exe context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	 </a:t>
            </a:r>
            <a:r>
              <a:rPr lang="en-US" dirty="0" smtClean="0">
                <a:solidFill>
                  <a:schemeClr val="tx1"/>
                </a:solidFill>
              </a:rPr>
              <a:t>       }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                                                                                     ,</a:t>
            </a:r>
            <a:r>
              <a:rPr lang="en-US" dirty="0">
                <a:solidFill>
                  <a:schemeClr val="tx1"/>
                </a:solidFill>
              </a:rPr>
              <a:t>100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40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Communication through Redirection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Security</a:t>
            </a:r>
          </a:p>
          <a:p>
            <a:pPr lvl="1"/>
            <a:r>
              <a:rPr lang="en-US" dirty="0" smtClean="0"/>
              <a:t>Script Security</a:t>
            </a:r>
          </a:p>
          <a:p>
            <a:pPr lvl="2"/>
            <a:r>
              <a:rPr lang="en-US" dirty="0" smtClean="0"/>
              <a:t>Undetermined Script</a:t>
            </a:r>
          </a:p>
          <a:p>
            <a:pPr lvl="3"/>
            <a:r>
              <a:rPr lang="en-US" dirty="0" smtClean="0"/>
              <a:t>Privilege escalation may happen.</a:t>
            </a:r>
          </a:p>
          <a:p>
            <a:pPr lvl="3"/>
            <a:r>
              <a:rPr lang="en-US" dirty="0" smtClean="0"/>
              <a:t>We are on par with existing solutions. </a:t>
            </a:r>
          </a:p>
          <a:p>
            <a:pPr lvl="3"/>
            <a:r>
              <a:rPr lang="en-US" dirty="0" smtClean="0"/>
              <a:t>As shown by </a:t>
            </a:r>
            <a:r>
              <a:rPr lang="en-US" dirty="0" err="1"/>
              <a:t>Finifter</a:t>
            </a:r>
            <a:r>
              <a:rPr lang="en-US" dirty="0"/>
              <a:t> et al.</a:t>
            </a:r>
            <a:r>
              <a:rPr lang="en-US" dirty="0" smtClean="0"/>
              <a:t>, we need to adopt narrow interface.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7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Securing Data Flows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40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0685959"/>
              </p:ext>
            </p:extLst>
          </p:nvPr>
        </p:nvGraphicFramePr>
        <p:xfrm>
          <a:off x="1412875" y="1597025"/>
          <a:ext cx="6130925" cy="409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1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12875" y="1597025"/>
                        <a:ext cx="6130925" cy="409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422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Securing Data Flows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41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6582647"/>
              </p:ext>
            </p:extLst>
          </p:nvPr>
        </p:nvGraphicFramePr>
        <p:xfrm>
          <a:off x="1412875" y="1597025"/>
          <a:ext cx="6130925" cy="409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5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12875" y="1597025"/>
                        <a:ext cx="6130925" cy="409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00200" y="4267200"/>
            <a:ext cx="32766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document.write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4267200"/>
            <a:ext cx="17526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eval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0" y="1524000"/>
            <a:ext cx="54864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Redirect them back to virtual engine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68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Securing Data Flows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42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6598618"/>
              </p:ext>
            </p:extLst>
          </p:nvPr>
        </p:nvGraphicFramePr>
        <p:xfrm>
          <a:off x="1412875" y="1597025"/>
          <a:ext cx="6130925" cy="409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9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12875" y="1597025"/>
                        <a:ext cx="6130925" cy="409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28800" y="1524000"/>
            <a:ext cx="5486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Prevented by encapsulation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76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Securing Data Flows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43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8439110"/>
              </p:ext>
            </p:extLst>
          </p:nvPr>
        </p:nvGraphicFramePr>
        <p:xfrm>
          <a:off x="1412875" y="1597025"/>
          <a:ext cx="6130925" cy="409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3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12875" y="1597025"/>
                        <a:ext cx="6130925" cy="409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28800" y="1371600"/>
            <a:ext cx="54864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Privilege escalation: we are on par with existing solutions.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45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Securing Data Flows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44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3089511"/>
              </p:ext>
            </p:extLst>
          </p:nvPr>
        </p:nvGraphicFramePr>
        <p:xfrm>
          <a:off x="1412875" y="1597025"/>
          <a:ext cx="6130925" cy="409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7" name="Visio" r:id="rId3" imgW="6124475" imgH="4092620" progId="Visio.Drawing.11">
                  <p:embed/>
                </p:oleObj>
              </mc:Choice>
              <mc:Fallback>
                <p:oleObj name="Visio" r:id="rId3" imgW="6124475" imgH="40926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12875" y="1597025"/>
                        <a:ext cx="6130925" cy="409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856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Similar analysis can be applied to virtual CSS parser and HTML parser.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0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Related Work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Design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Security Analysis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4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Performance Evaluation</a:t>
            </a:r>
          </a:p>
          <a:p>
            <a:pPr lvl="1"/>
            <a:r>
              <a:rPr lang="en-US" dirty="0" smtClean="0"/>
              <a:t>Speed</a:t>
            </a:r>
          </a:p>
          <a:p>
            <a:pPr lvl="1"/>
            <a:r>
              <a:rPr lang="en-US" dirty="0" smtClean="0"/>
              <a:t>Memory Usage</a:t>
            </a:r>
          </a:p>
          <a:p>
            <a:pPr lvl="1"/>
            <a:r>
              <a:rPr lang="en-US" dirty="0" smtClean="0"/>
              <a:t>Parsing Latency</a:t>
            </a:r>
          </a:p>
          <a:p>
            <a:r>
              <a:rPr lang="en-US" dirty="0" smtClean="0"/>
              <a:t>Browser Quirk Compatibility</a:t>
            </a:r>
          </a:p>
          <a:p>
            <a:r>
              <a:rPr lang="en-US" dirty="0" smtClean="0"/>
              <a:t>Robustness to Unknown JavaScript Vulnerability</a:t>
            </a:r>
          </a:p>
          <a:p>
            <a:r>
              <a:rPr lang="en-US" dirty="0" smtClean="0"/>
              <a:t>Completeness of Implementation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4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Micro-benchmark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48</a:t>
            </a:fld>
            <a:endParaRPr 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09800"/>
            <a:ext cx="8686800" cy="4236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49815" y="1483489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On par with Web Sandbox.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Macro-benchmark (Game: Connect Four)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49</a:t>
            </a:fld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971800"/>
            <a:ext cx="428625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160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Memory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50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58779"/>
            <a:ext cx="7581900" cy="5258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513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8229600" cy="1143000"/>
          </a:xfrm>
        </p:spPr>
        <p:txBody>
          <a:bodyPr/>
          <a:lstStyle/>
          <a:p>
            <a:r>
              <a:rPr lang="en-US" dirty="0" smtClean="0"/>
              <a:t>Parsing Latency (JavaScript)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51</a:t>
            </a:fld>
            <a:endParaRPr 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43464"/>
            <a:ext cx="6753225" cy="499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153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Parsing Latency (HTML)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52</a:t>
            </a:fld>
            <a:endParaRPr 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6138862" cy="4576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377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Robust to Browser Quirk</a:t>
            </a:r>
          </a:p>
          <a:p>
            <a:pPr lvl="1"/>
            <a:r>
              <a:rPr lang="en-US" dirty="0" smtClean="0"/>
              <a:t>Robust to 113 </a:t>
            </a:r>
            <a:r>
              <a:rPr lang="en-US" dirty="0"/>
              <a:t>browser </a:t>
            </a:r>
            <a:r>
              <a:rPr lang="en-US" dirty="0" smtClean="0"/>
              <a:t>quirks in XSS cheat sheet</a:t>
            </a:r>
          </a:p>
          <a:p>
            <a:r>
              <a:rPr lang="en-US" dirty="0" smtClean="0"/>
              <a:t>Robust to Unknown JavaScript Vulnerabilities</a:t>
            </a:r>
          </a:p>
          <a:p>
            <a:pPr lvl="1"/>
            <a:r>
              <a:rPr lang="en-US" dirty="0" smtClean="0"/>
              <a:t>Robust to 14 JavaScript engine vulnerabilities in CVE</a:t>
            </a:r>
          </a:p>
          <a:p>
            <a:r>
              <a:rPr lang="en-US" dirty="0" smtClean="0"/>
              <a:t>Completeness of Implementation</a:t>
            </a:r>
          </a:p>
          <a:p>
            <a:pPr lvl="1"/>
            <a:r>
              <a:rPr lang="en-US" dirty="0" smtClean="0"/>
              <a:t>Pass 96% test </a:t>
            </a:r>
            <a:r>
              <a:rPr lang="en-US" dirty="0"/>
              <a:t>cases of ECMA-262 Edition </a:t>
            </a:r>
            <a:r>
              <a:rPr lang="en-US" dirty="0" smtClean="0"/>
              <a:t>1 from </a:t>
            </a:r>
            <a:r>
              <a:rPr lang="en-US" dirty="0"/>
              <a:t>Mozilla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4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Speed – Slow</a:t>
            </a:r>
          </a:p>
          <a:p>
            <a:pPr lvl="1"/>
            <a:r>
              <a:rPr lang="en-US" dirty="0" smtClean="0"/>
              <a:t>Yes. However, latency is acceptable.</a:t>
            </a:r>
          </a:p>
          <a:p>
            <a:pPr lvl="1"/>
            <a:r>
              <a:rPr lang="en-US" dirty="0" smtClean="0"/>
              <a:t>JavaScript engine is becoming faster and faster</a:t>
            </a:r>
          </a:p>
          <a:p>
            <a:r>
              <a:rPr lang="en-US" dirty="0" smtClean="0"/>
              <a:t>How do we deal with vulnerability of virtual engine?</a:t>
            </a:r>
          </a:p>
          <a:p>
            <a:pPr lvl="1"/>
            <a:r>
              <a:rPr lang="en-US" dirty="0" smtClean="0"/>
              <a:t>Type safe language</a:t>
            </a:r>
          </a:p>
          <a:p>
            <a:pPr lvl="1"/>
            <a:r>
              <a:rPr lang="en-US" dirty="0" smtClean="0"/>
              <a:t>Virtual engine adds another layer that make sure security. (Similar to Virtual Machine)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34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Related Work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Design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Security Analysis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build Virtual Browser, a virtualized browser upon native browsers.</a:t>
            </a:r>
          </a:p>
          <a:p>
            <a:r>
              <a:rPr lang="en-US" dirty="0" smtClean="0"/>
              <a:t>We are</a:t>
            </a:r>
          </a:p>
          <a:p>
            <a:pPr lvl="1"/>
            <a:r>
              <a:rPr lang="en-US" dirty="0" smtClean="0"/>
              <a:t>Robust to browser quirks.</a:t>
            </a:r>
          </a:p>
          <a:p>
            <a:pPr lvl="1"/>
            <a:r>
              <a:rPr lang="en-US" dirty="0" smtClean="0"/>
              <a:t>Robust to drive-by-download.</a:t>
            </a:r>
          </a:p>
          <a:p>
            <a:pPr lvl="1"/>
            <a:r>
              <a:rPr lang="en-US" dirty="0" smtClean="0"/>
              <a:t>Supported by all current browsers.</a:t>
            </a:r>
          </a:p>
          <a:p>
            <a:pPr lvl="1"/>
            <a:r>
              <a:rPr lang="en-US" dirty="0" smtClean="0"/>
              <a:t>Support dynamic JavaScript features</a:t>
            </a:r>
          </a:p>
          <a:p>
            <a:pPr lvl="1"/>
            <a:r>
              <a:rPr lang="en-US" dirty="0" smtClean="0"/>
              <a:t>And Slow – Yes, we are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17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200" dirty="0" smtClean="0"/>
              <a:t>		   Thanks </a:t>
            </a:r>
            <a:r>
              <a:rPr lang="en-US" sz="7200" dirty="0" smtClean="0">
                <a:sym typeface="Wingdings" pitchFamily="2" charset="2"/>
              </a:rPr>
              <a:t></a:t>
            </a:r>
            <a:endParaRPr lang="en-US" sz="7200" dirty="0" smtClean="0"/>
          </a:p>
          <a:p>
            <a:pPr marL="0" indent="0">
              <a:buNone/>
            </a:pPr>
            <a:r>
              <a:rPr lang="en-US" sz="7200" dirty="0" smtClean="0"/>
              <a:t>	   		  Any 				    Questions?</a:t>
            </a:r>
            <a:endParaRPr lang="en-US" sz="7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4CA0-B30D-496B-9522-3D4B6724676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3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nulist">
  <a:themeElements>
    <a:clrScheme name="1_nulis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nulist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zh-CN" altLang="en-US" sz="2800" b="0" i="1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pitchFamily="34" charset="0"/>
            <a:ea typeface="宋体" pitchFamily="2" charset="-122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zh-CN" altLang="en-US" sz="2800" b="0" i="1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pitchFamily="34" charset="0"/>
            <a:ea typeface="宋体" pitchFamily="2" charset="-122"/>
            <a:cs typeface="Arial" pitchFamily="34" charset="0"/>
          </a:defRPr>
        </a:defPPr>
      </a:lstStyle>
    </a:lnDef>
  </a:objectDefaults>
  <a:extraClrSchemeLst>
    <a:extraClrScheme>
      <a:clrScheme name="1_nulis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ulis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ulis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ulis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ulis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ulis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ulis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ulis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ulis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ulis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ulis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ulis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29187</TotalTime>
  <Words>932</Words>
  <Application>Microsoft Office PowerPoint</Application>
  <PresentationFormat>On-screen Show (4:3)</PresentationFormat>
  <Paragraphs>277</Paragraphs>
  <Slides>57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9" baseType="lpstr">
      <vt:lpstr>1_nulist</vt:lpstr>
      <vt:lpstr>Visio</vt:lpstr>
      <vt:lpstr>Virtual Browser: a Virtualized Browser to Sandbox Third-party JavaScripts with Enhanced Security</vt:lpstr>
      <vt:lpstr>Outline</vt:lpstr>
      <vt:lpstr>Introduction</vt:lpstr>
      <vt:lpstr>Outline</vt:lpstr>
      <vt:lpstr>Related Work</vt:lpstr>
      <vt:lpstr>JavaScript level approaches</vt:lpstr>
      <vt:lpstr>Native approaches</vt:lpstr>
      <vt:lpstr>PowerPoint Presentation</vt:lpstr>
      <vt:lpstr>PowerPoint Presentation</vt:lpstr>
      <vt:lpstr>Therefore we propose: </vt:lpstr>
      <vt:lpstr>Outline</vt:lpstr>
      <vt:lpstr>System Architecture</vt:lpstr>
      <vt:lpstr>System Architecture</vt:lpstr>
      <vt:lpstr>System Architecture</vt:lpstr>
      <vt:lpstr>System Architecture</vt:lpstr>
      <vt:lpstr>System Architecture</vt:lpstr>
      <vt:lpstr>System Architecture</vt:lpstr>
      <vt:lpstr>System Architecture</vt:lpstr>
      <vt:lpstr>System Architecture</vt:lpstr>
      <vt:lpstr>System Architecture</vt:lpstr>
      <vt:lpstr>System Architecture</vt:lpstr>
      <vt:lpstr>System Architecture</vt:lpstr>
      <vt:lpstr>System Architecture</vt:lpstr>
      <vt:lpstr>System Architecture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Outline</vt:lpstr>
      <vt:lpstr>Security Analysis</vt:lpstr>
      <vt:lpstr>Isolation through Avoidance</vt:lpstr>
      <vt:lpstr>Cutting off Outflows</vt:lpstr>
      <vt:lpstr>Cutting of Inflows</vt:lpstr>
      <vt:lpstr>Communication through Redirection</vt:lpstr>
      <vt:lpstr>Communication through Redirection</vt:lpstr>
      <vt:lpstr>Communication through Redirection</vt:lpstr>
      <vt:lpstr>Securing Data Flows</vt:lpstr>
      <vt:lpstr>Securing Data Flows</vt:lpstr>
      <vt:lpstr>Securing Data Flows</vt:lpstr>
      <vt:lpstr>Securing Data Flows</vt:lpstr>
      <vt:lpstr>Securing Data Flows</vt:lpstr>
      <vt:lpstr>PowerPoint Presentation</vt:lpstr>
      <vt:lpstr>Outline</vt:lpstr>
      <vt:lpstr>Evaluation</vt:lpstr>
      <vt:lpstr>Performance</vt:lpstr>
      <vt:lpstr>Performance</vt:lpstr>
      <vt:lpstr>Memory Usage</vt:lpstr>
      <vt:lpstr>Parsing Latency (JavaScript)</vt:lpstr>
      <vt:lpstr>Parsing Latency (HTML)</vt:lpstr>
      <vt:lpstr>Evaluation</vt:lpstr>
      <vt:lpstr>Discussion</vt:lpstr>
      <vt:lpstr>Outline</vt:lpstr>
      <vt:lpstr>Conclusion</vt:lpstr>
      <vt:lpstr>PowerPoint Presentation</vt:lpstr>
    </vt:vector>
  </TitlesOfParts>
  <Manager>Yan Chen</Manager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Reverse Hashing for High-speed Network Monitoring:  Algorithms, Evaluation, and Applications</dc:title>
  <dc:creator>Zhichun Li</dc:creator>
  <cp:lastModifiedBy>Yinzhi Cao</cp:lastModifiedBy>
  <cp:revision>461</cp:revision>
  <dcterms:created xsi:type="dcterms:W3CDTF">2005-12-21T03:45:52Z</dcterms:created>
  <dcterms:modified xsi:type="dcterms:W3CDTF">2012-05-01T23:47:44Z</dcterms:modified>
</cp:coreProperties>
</file>